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81" r:id="rId4"/>
    <p:sldId id="309" r:id="rId5"/>
    <p:sldId id="285" r:id="rId6"/>
    <p:sldId id="283" r:id="rId7"/>
    <p:sldId id="286" r:id="rId8"/>
    <p:sldId id="287" r:id="rId9"/>
    <p:sldId id="257" r:id="rId10"/>
    <p:sldId id="270" r:id="rId11"/>
    <p:sldId id="261" r:id="rId12"/>
    <p:sldId id="274" r:id="rId13"/>
    <p:sldId id="275" r:id="rId14"/>
    <p:sldId id="276" r:id="rId15"/>
    <p:sldId id="271" r:id="rId16"/>
    <p:sldId id="277" r:id="rId17"/>
    <p:sldId id="279" r:id="rId18"/>
    <p:sldId id="272" r:id="rId19"/>
    <p:sldId id="278" r:id="rId20"/>
    <p:sldId id="313" r:id="rId21"/>
    <p:sldId id="280" r:id="rId22"/>
    <p:sldId id="288" r:id="rId23"/>
    <p:sldId id="290" r:id="rId24"/>
    <p:sldId id="291" r:id="rId25"/>
    <p:sldId id="292" r:id="rId26"/>
    <p:sldId id="293" r:id="rId27"/>
    <p:sldId id="295" r:id="rId28"/>
    <p:sldId id="297" r:id="rId29"/>
    <p:sldId id="299" r:id="rId30"/>
    <p:sldId id="300" r:id="rId31"/>
    <p:sldId id="301" r:id="rId32"/>
    <p:sldId id="303" r:id="rId33"/>
    <p:sldId id="304" r:id="rId34"/>
    <p:sldId id="314" r:id="rId35"/>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66FFFF"/>
    <a:srgbClr val="006600"/>
    <a:srgbClr val="A50021"/>
    <a:srgbClr val="FFFF00"/>
    <a:srgbClr val="990033"/>
    <a:srgbClr val="CC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595" autoAdjust="0"/>
  </p:normalViewPr>
  <p:slideViewPr>
    <p:cSldViewPr>
      <p:cViewPr varScale="1">
        <p:scale>
          <a:sx n="154" d="100"/>
          <a:sy n="154" d="100"/>
        </p:scale>
        <p:origin x="200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D375CB-BF71-45B7-98E7-28BBFE899D90}" type="doc">
      <dgm:prSet loTypeId="urn:microsoft.com/office/officeart/2005/8/layout/venn1" loCatId="relationship" qsTypeId="urn:microsoft.com/office/officeart/2005/8/quickstyle/simple1" qsCatId="simple" csTypeId="urn:microsoft.com/office/officeart/2005/8/colors/accent1_2" csCatId="accent1"/>
      <dgm:spPr/>
    </dgm:pt>
    <dgm:pt modelId="{444657F2-E3FA-409D-89DA-4680632B3B2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Comic Sans MS" panose="030F0702030302020204" pitchFamily="66" charset="0"/>
            </a:rPr>
            <a:t>Mali</a:t>
          </a:r>
        </a:p>
      </dgm:t>
    </dgm:pt>
    <dgm:pt modelId="{7592A17A-9A2A-42C0-BB36-31E996462114}" type="parTrans" cxnId="{1B4ABFA6-12E8-4632-B07F-EC94D8758690}">
      <dgm:prSet/>
      <dgm:spPr/>
    </dgm:pt>
    <dgm:pt modelId="{E8A3ACEC-1D5D-40A4-8736-592297C2AEA1}" type="sibTrans" cxnId="{1B4ABFA6-12E8-4632-B07F-EC94D8758690}">
      <dgm:prSet/>
      <dgm:spPr/>
    </dgm:pt>
    <dgm:pt modelId="{EC469DC2-636E-4D6C-9426-000D7E49EA7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Comic Sans MS" panose="030F0702030302020204" pitchFamily="66" charset="0"/>
            </a:rPr>
            <a:t>Ghana</a:t>
          </a:r>
        </a:p>
      </dgm:t>
    </dgm:pt>
    <dgm:pt modelId="{480CB5DC-E29F-459F-8040-E136D1A6950F}" type="parTrans" cxnId="{696DFCA6-DA2B-4409-8E46-4D168554EE14}">
      <dgm:prSet/>
      <dgm:spPr/>
    </dgm:pt>
    <dgm:pt modelId="{75C78612-DD72-4FE1-937E-3CAEDFCF6C08}" type="sibTrans" cxnId="{696DFCA6-DA2B-4409-8E46-4D168554EE14}">
      <dgm:prSet/>
      <dgm:spPr/>
    </dgm:pt>
    <dgm:pt modelId="{39C567E3-2959-4E78-9EE6-CDCE497A080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Comic Sans MS" panose="030F0702030302020204" pitchFamily="66" charset="0"/>
            </a:rPr>
            <a:t>Nubia</a:t>
          </a:r>
        </a:p>
      </dgm:t>
    </dgm:pt>
    <dgm:pt modelId="{81C7066D-3EF2-483E-A18D-C46C67D3E718}" type="parTrans" cxnId="{35D44F03-CCCB-40B1-9F9B-6C90C0FAAAD9}">
      <dgm:prSet/>
      <dgm:spPr/>
    </dgm:pt>
    <dgm:pt modelId="{FD70633C-5FA6-4709-9AB0-936381EC1156}" type="sibTrans" cxnId="{35D44F03-CCCB-40B1-9F9B-6C90C0FAAAD9}">
      <dgm:prSet/>
      <dgm:spPr/>
    </dgm:pt>
    <dgm:pt modelId="{B1916608-B9BE-4543-B570-1A62460C299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Comic Sans MS" panose="030F0702030302020204" pitchFamily="66" charset="0"/>
            </a:rPr>
            <a:t>Songhay</a:t>
          </a:r>
        </a:p>
      </dgm:t>
    </dgm:pt>
    <dgm:pt modelId="{F61B29A5-91FA-4DFA-A897-50B4D9701520}" type="parTrans" cxnId="{85971EFE-6A83-409D-8438-E0AF3E394D54}">
      <dgm:prSet/>
      <dgm:spPr/>
    </dgm:pt>
    <dgm:pt modelId="{91AC2864-C172-4A8F-8AD0-CB0DF8374805}" type="sibTrans" cxnId="{85971EFE-6A83-409D-8438-E0AF3E394D54}">
      <dgm:prSet/>
      <dgm:spPr/>
    </dgm:pt>
    <dgm:pt modelId="{89FE729C-43A4-41F0-A21D-1C9B8CE3ADE9}" type="pres">
      <dgm:prSet presAssocID="{FFD375CB-BF71-45B7-98E7-28BBFE899D90}" presName="compositeShape" presStyleCnt="0">
        <dgm:presLayoutVars>
          <dgm:chMax val="7"/>
          <dgm:dir/>
          <dgm:resizeHandles val="exact"/>
        </dgm:presLayoutVars>
      </dgm:prSet>
      <dgm:spPr/>
    </dgm:pt>
    <dgm:pt modelId="{DA2DF54C-179B-4498-B2A1-7A23D94321CE}" type="pres">
      <dgm:prSet presAssocID="{444657F2-E3FA-409D-89DA-4680632B3B2C}" presName="circ1" presStyleLbl="vennNode1" presStyleIdx="0" presStyleCnt="4"/>
      <dgm:spPr/>
    </dgm:pt>
    <dgm:pt modelId="{093961C0-60CD-41FD-BFE7-521BB12444EC}" type="pres">
      <dgm:prSet presAssocID="{444657F2-E3FA-409D-89DA-4680632B3B2C}" presName="circ1Tx" presStyleLbl="revTx" presStyleIdx="0" presStyleCnt="0">
        <dgm:presLayoutVars>
          <dgm:chMax val="0"/>
          <dgm:chPref val="0"/>
          <dgm:bulletEnabled val="1"/>
        </dgm:presLayoutVars>
      </dgm:prSet>
      <dgm:spPr/>
    </dgm:pt>
    <dgm:pt modelId="{EAD9D13D-A0DC-4986-ABE9-1838D7E2D85D}" type="pres">
      <dgm:prSet presAssocID="{EC469DC2-636E-4D6C-9426-000D7E49EA70}" presName="circ2" presStyleLbl="vennNode1" presStyleIdx="1" presStyleCnt="4"/>
      <dgm:spPr/>
    </dgm:pt>
    <dgm:pt modelId="{6B822AAA-54EA-4B18-8E33-17FC6938D721}" type="pres">
      <dgm:prSet presAssocID="{EC469DC2-636E-4D6C-9426-000D7E49EA70}" presName="circ2Tx" presStyleLbl="revTx" presStyleIdx="0" presStyleCnt="0">
        <dgm:presLayoutVars>
          <dgm:chMax val="0"/>
          <dgm:chPref val="0"/>
          <dgm:bulletEnabled val="1"/>
        </dgm:presLayoutVars>
      </dgm:prSet>
      <dgm:spPr/>
    </dgm:pt>
    <dgm:pt modelId="{28D2AF39-F2C2-40D8-BC43-41F6770ECDF1}" type="pres">
      <dgm:prSet presAssocID="{39C567E3-2959-4E78-9EE6-CDCE497A080F}" presName="circ3" presStyleLbl="vennNode1" presStyleIdx="2" presStyleCnt="4"/>
      <dgm:spPr/>
    </dgm:pt>
    <dgm:pt modelId="{733564AE-298C-4503-835D-234680FE7A56}" type="pres">
      <dgm:prSet presAssocID="{39C567E3-2959-4E78-9EE6-CDCE497A080F}" presName="circ3Tx" presStyleLbl="revTx" presStyleIdx="0" presStyleCnt="0">
        <dgm:presLayoutVars>
          <dgm:chMax val="0"/>
          <dgm:chPref val="0"/>
          <dgm:bulletEnabled val="1"/>
        </dgm:presLayoutVars>
      </dgm:prSet>
      <dgm:spPr/>
    </dgm:pt>
    <dgm:pt modelId="{A0557D18-1C3B-4D6A-B75B-5D9BB55D14E8}" type="pres">
      <dgm:prSet presAssocID="{B1916608-B9BE-4543-B570-1A62460C299B}" presName="circ4" presStyleLbl="vennNode1" presStyleIdx="3" presStyleCnt="4"/>
      <dgm:spPr/>
    </dgm:pt>
    <dgm:pt modelId="{34A92DEE-EE1A-426C-AC96-AFB49490A368}" type="pres">
      <dgm:prSet presAssocID="{B1916608-B9BE-4543-B570-1A62460C299B}" presName="circ4Tx" presStyleLbl="revTx" presStyleIdx="0" presStyleCnt="0">
        <dgm:presLayoutVars>
          <dgm:chMax val="0"/>
          <dgm:chPref val="0"/>
          <dgm:bulletEnabled val="1"/>
        </dgm:presLayoutVars>
      </dgm:prSet>
      <dgm:spPr/>
    </dgm:pt>
  </dgm:ptLst>
  <dgm:cxnLst>
    <dgm:cxn modelId="{35D44F03-CCCB-40B1-9F9B-6C90C0FAAAD9}" srcId="{FFD375CB-BF71-45B7-98E7-28BBFE899D90}" destId="{39C567E3-2959-4E78-9EE6-CDCE497A080F}" srcOrd="2" destOrd="0" parTransId="{81C7066D-3EF2-483E-A18D-C46C67D3E718}" sibTransId="{FD70633C-5FA6-4709-9AB0-936381EC1156}"/>
    <dgm:cxn modelId="{71CEA205-BBF9-45D0-84B5-AC8D35A5295B}" type="presOf" srcId="{39C567E3-2959-4E78-9EE6-CDCE497A080F}" destId="{28D2AF39-F2C2-40D8-BC43-41F6770ECDF1}" srcOrd="0" destOrd="0" presId="urn:microsoft.com/office/officeart/2005/8/layout/venn1"/>
    <dgm:cxn modelId="{285F310A-A6A4-4F24-B9B6-D1BA2F6C95C1}" type="presOf" srcId="{B1916608-B9BE-4543-B570-1A62460C299B}" destId="{A0557D18-1C3B-4D6A-B75B-5D9BB55D14E8}" srcOrd="0" destOrd="0" presId="urn:microsoft.com/office/officeart/2005/8/layout/venn1"/>
    <dgm:cxn modelId="{D061B50A-23D6-4562-BB8F-27E997DD32C2}" type="presOf" srcId="{EC469DC2-636E-4D6C-9426-000D7E49EA70}" destId="{6B822AAA-54EA-4B18-8E33-17FC6938D721}" srcOrd="1" destOrd="0" presId="urn:microsoft.com/office/officeart/2005/8/layout/venn1"/>
    <dgm:cxn modelId="{8B493F16-803F-4E81-8C97-44E20558B946}" type="presOf" srcId="{444657F2-E3FA-409D-89DA-4680632B3B2C}" destId="{DA2DF54C-179B-4498-B2A1-7A23D94321CE}" srcOrd="0" destOrd="0" presId="urn:microsoft.com/office/officeart/2005/8/layout/venn1"/>
    <dgm:cxn modelId="{AD48EC3B-96F5-449B-9C91-7AE8E71C972C}" type="presOf" srcId="{EC469DC2-636E-4D6C-9426-000D7E49EA70}" destId="{EAD9D13D-A0DC-4986-ABE9-1838D7E2D85D}" srcOrd="0" destOrd="0" presId="urn:microsoft.com/office/officeart/2005/8/layout/venn1"/>
    <dgm:cxn modelId="{7083653E-1DBC-4B2F-967F-59214E936E14}" type="presOf" srcId="{444657F2-E3FA-409D-89DA-4680632B3B2C}" destId="{093961C0-60CD-41FD-BFE7-521BB12444EC}" srcOrd="1" destOrd="0" presId="urn:microsoft.com/office/officeart/2005/8/layout/venn1"/>
    <dgm:cxn modelId="{C8B9775C-3F28-454F-A135-2546B6BF5C57}" type="presOf" srcId="{B1916608-B9BE-4543-B570-1A62460C299B}" destId="{34A92DEE-EE1A-426C-AC96-AFB49490A368}" srcOrd="1" destOrd="0" presId="urn:microsoft.com/office/officeart/2005/8/layout/venn1"/>
    <dgm:cxn modelId="{1B4ABFA6-12E8-4632-B07F-EC94D8758690}" srcId="{FFD375CB-BF71-45B7-98E7-28BBFE899D90}" destId="{444657F2-E3FA-409D-89DA-4680632B3B2C}" srcOrd="0" destOrd="0" parTransId="{7592A17A-9A2A-42C0-BB36-31E996462114}" sibTransId="{E8A3ACEC-1D5D-40A4-8736-592297C2AEA1}"/>
    <dgm:cxn modelId="{696DFCA6-DA2B-4409-8E46-4D168554EE14}" srcId="{FFD375CB-BF71-45B7-98E7-28BBFE899D90}" destId="{EC469DC2-636E-4D6C-9426-000D7E49EA70}" srcOrd="1" destOrd="0" parTransId="{480CB5DC-E29F-459F-8040-E136D1A6950F}" sibTransId="{75C78612-DD72-4FE1-937E-3CAEDFCF6C08}"/>
    <dgm:cxn modelId="{FDF977A9-F45E-4116-8A48-8856B120C20B}" type="presOf" srcId="{39C567E3-2959-4E78-9EE6-CDCE497A080F}" destId="{733564AE-298C-4503-835D-234680FE7A56}" srcOrd="1" destOrd="0" presId="urn:microsoft.com/office/officeart/2005/8/layout/venn1"/>
    <dgm:cxn modelId="{8839BBDB-3662-4861-80F5-27CA7472EE7E}" type="presOf" srcId="{FFD375CB-BF71-45B7-98E7-28BBFE899D90}" destId="{89FE729C-43A4-41F0-A21D-1C9B8CE3ADE9}" srcOrd="0" destOrd="0" presId="urn:microsoft.com/office/officeart/2005/8/layout/venn1"/>
    <dgm:cxn modelId="{85971EFE-6A83-409D-8438-E0AF3E394D54}" srcId="{FFD375CB-BF71-45B7-98E7-28BBFE899D90}" destId="{B1916608-B9BE-4543-B570-1A62460C299B}" srcOrd="3" destOrd="0" parTransId="{F61B29A5-91FA-4DFA-A897-50B4D9701520}" sibTransId="{91AC2864-C172-4A8F-8AD0-CB0DF8374805}"/>
    <dgm:cxn modelId="{9392BA7D-E4BB-4D5F-BE8C-C3E0E2BC7645}" type="presParOf" srcId="{89FE729C-43A4-41F0-A21D-1C9B8CE3ADE9}" destId="{DA2DF54C-179B-4498-B2A1-7A23D94321CE}" srcOrd="0" destOrd="0" presId="urn:microsoft.com/office/officeart/2005/8/layout/venn1"/>
    <dgm:cxn modelId="{B22BE880-1320-47A7-A005-44332F186276}" type="presParOf" srcId="{89FE729C-43A4-41F0-A21D-1C9B8CE3ADE9}" destId="{093961C0-60CD-41FD-BFE7-521BB12444EC}" srcOrd="1" destOrd="0" presId="urn:microsoft.com/office/officeart/2005/8/layout/venn1"/>
    <dgm:cxn modelId="{504C25F2-E596-462C-A62B-7F769CF16B56}" type="presParOf" srcId="{89FE729C-43A4-41F0-A21D-1C9B8CE3ADE9}" destId="{EAD9D13D-A0DC-4986-ABE9-1838D7E2D85D}" srcOrd="2" destOrd="0" presId="urn:microsoft.com/office/officeart/2005/8/layout/venn1"/>
    <dgm:cxn modelId="{D50D35CE-6502-454F-8B90-4DA38C8B8A56}" type="presParOf" srcId="{89FE729C-43A4-41F0-A21D-1C9B8CE3ADE9}" destId="{6B822AAA-54EA-4B18-8E33-17FC6938D721}" srcOrd="3" destOrd="0" presId="urn:microsoft.com/office/officeart/2005/8/layout/venn1"/>
    <dgm:cxn modelId="{B294CF9F-FC91-496A-97FA-8375F5D4F4ED}" type="presParOf" srcId="{89FE729C-43A4-41F0-A21D-1C9B8CE3ADE9}" destId="{28D2AF39-F2C2-40D8-BC43-41F6770ECDF1}" srcOrd="4" destOrd="0" presId="urn:microsoft.com/office/officeart/2005/8/layout/venn1"/>
    <dgm:cxn modelId="{27368B38-9B0A-44D7-A5D1-B32A36715DA4}" type="presParOf" srcId="{89FE729C-43A4-41F0-A21D-1C9B8CE3ADE9}" destId="{733564AE-298C-4503-835D-234680FE7A56}" srcOrd="5" destOrd="0" presId="urn:microsoft.com/office/officeart/2005/8/layout/venn1"/>
    <dgm:cxn modelId="{25AB2208-AA15-45B9-9833-42889FE3F2A1}" type="presParOf" srcId="{89FE729C-43A4-41F0-A21D-1C9B8CE3ADE9}" destId="{A0557D18-1C3B-4D6A-B75B-5D9BB55D14E8}" srcOrd="6" destOrd="0" presId="urn:microsoft.com/office/officeart/2005/8/layout/venn1"/>
    <dgm:cxn modelId="{C2E99FDB-A715-4E54-933A-0DB1F734559D}" type="presParOf" srcId="{89FE729C-43A4-41F0-A21D-1C9B8CE3ADE9}" destId="{34A92DEE-EE1A-426C-AC96-AFB49490A368}"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DF54C-179B-4498-B2A1-7A23D94321CE}">
      <dsp:nvSpPr>
        <dsp:cNvPr id="0" name=""/>
        <dsp:cNvSpPr/>
      </dsp:nvSpPr>
      <dsp:spPr>
        <a:xfrm>
          <a:off x="2072639" y="60959"/>
          <a:ext cx="3169920" cy="31699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kern="1200" cap="none" normalizeH="0" baseline="0">
              <a:ln>
                <a:noFill/>
              </a:ln>
              <a:solidFill>
                <a:schemeClr val="tx1"/>
              </a:solidFill>
              <a:effectLst/>
              <a:latin typeface="Comic Sans MS" panose="030F0702030302020204" pitchFamily="66" charset="0"/>
            </a:rPr>
            <a:t>Mali</a:t>
          </a:r>
        </a:p>
      </dsp:txBody>
      <dsp:txXfrm>
        <a:off x="2438399" y="487679"/>
        <a:ext cx="2438400" cy="1005840"/>
      </dsp:txXfrm>
    </dsp:sp>
    <dsp:sp modelId="{EAD9D13D-A0DC-4986-ABE9-1838D7E2D85D}">
      <dsp:nvSpPr>
        <dsp:cNvPr id="0" name=""/>
        <dsp:cNvSpPr/>
      </dsp:nvSpPr>
      <dsp:spPr>
        <a:xfrm>
          <a:off x="3474719" y="1463039"/>
          <a:ext cx="3169920" cy="31699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kern="1200" cap="none" normalizeH="0" baseline="0">
              <a:ln>
                <a:noFill/>
              </a:ln>
              <a:solidFill>
                <a:schemeClr val="tx1"/>
              </a:solidFill>
              <a:effectLst/>
              <a:latin typeface="Comic Sans MS" panose="030F0702030302020204" pitchFamily="66" charset="0"/>
            </a:rPr>
            <a:t>Ghana</a:t>
          </a:r>
        </a:p>
      </dsp:txBody>
      <dsp:txXfrm>
        <a:off x="5181599" y="1828799"/>
        <a:ext cx="1219200" cy="2438400"/>
      </dsp:txXfrm>
    </dsp:sp>
    <dsp:sp modelId="{28D2AF39-F2C2-40D8-BC43-41F6770ECDF1}">
      <dsp:nvSpPr>
        <dsp:cNvPr id="0" name=""/>
        <dsp:cNvSpPr/>
      </dsp:nvSpPr>
      <dsp:spPr>
        <a:xfrm>
          <a:off x="2072639" y="2865120"/>
          <a:ext cx="3169920" cy="31699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kern="1200" cap="none" normalizeH="0" baseline="0">
              <a:ln>
                <a:noFill/>
              </a:ln>
              <a:solidFill>
                <a:schemeClr val="tx1"/>
              </a:solidFill>
              <a:effectLst/>
              <a:latin typeface="Comic Sans MS" panose="030F0702030302020204" pitchFamily="66" charset="0"/>
            </a:rPr>
            <a:t>Nubia</a:t>
          </a:r>
        </a:p>
      </dsp:txBody>
      <dsp:txXfrm>
        <a:off x="2438399" y="4602480"/>
        <a:ext cx="2438400" cy="1005840"/>
      </dsp:txXfrm>
    </dsp:sp>
    <dsp:sp modelId="{A0557D18-1C3B-4D6A-B75B-5D9BB55D14E8}">
      <dsp:nvSpPr>
        <dsp:cNvPr id="0" name=""/>
        <dsp:cNvSpPr/>
      </dsp:nvSpPr>
      <dsp:spPr>
        <a:xfrm>
          <a:off x="670559" y="1463039"/>
          <a:ext cx="3169920" cy="31699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kern="1200" cap="none" normalizeH="0" baseline="0">
              <a:ln>
                <a:noFill/>
              </a:ln>
              <a:solidFill>
                <a:schemeClr val="tx1"/>
              </a:solidFill>
              <a:effectLst/>
              <a:latin typeface="Comic Sans MS" panose="030F0702030302020204" pitchFamily="66" charset="0"/>
            </a:rPr>
            <a:t>Songhay</a:t>
          </a:r>
        </a:p>
      </dsp:txBody>
      <dsp:txXfrm>
        <a:off x="914399" y="1828799"/>
        <a:ext cx="1219200" cy="243840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783C1-8537-F218-9724-347FC06BBA0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E14A65-3C0C-2175-1C53-C5860D5B1FC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E57D412-B2E3-BAAC-C7BE-C66F682D434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8380156-3F36-314A-8A71-E7557201FCC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3D8B33D-7A0A-5B39-CF3A-3586EB8487E3}"/>
              </a:ext>
            </a:extLst>
          </p:cNvPr>
          <p:cNvSpPr>
            <a:spLocks noGrp="1"/>
          </p:cNvSpPr>
          <p:nvPr>
            <p:ph type="sldNum" sz="quarter" idx="12"/>
          </p:nvPr>
        </p:nvSpPr>
        <p:spPr/>
        <p:txBody>
          <a:bodyPr/>
          <a:lstStyle>
            <a:lvl1pPr>
              <a:defRPr/>
            </a:lvl1pPr>
          </a:lstStyle>
          <a:p>
            <a:fld id="{71850C85-4D10-405E-A630-8EC134772BD2}" type="slidenum">
              <a:rPr lang="en-US" altLang="en-US"/>
              <a:pPr/>
              <a:t>‹#›</a:t>
            </a:fld>
            <a:endParaRPr lang="en-US" altLang="en-US"/>
          </a:p>
        </p:txBody>
      </p:sp>
    </p:spTree>
    <p:extLst>
      <p:ext uri="{BB962C8B-B14F-4D97-AF65-F5344CB8AC3E}">
        <p14:creationId xmlns:p14="http://schemas.microsoft.com/office/powerpoint/2010/main" val="4024025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13A0-029C-B617-C695-914E52D5567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D650AA-A7EC-1071-3673-F12002A43B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EE1C00-58F7-6C1B-4ED4-D4B234971E5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3331D9F-496E-1823-D923-382D3729DF4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FC4441C-A981-7B1D-CEC1-40304FC78FA9}"/>
              </a:ext>
            </a:extLst>
          </p:cNvPr>
          <p:cNvSpPr>
            <a:spLocks noGrp="1"/>
          </p:cNvSpPr>
          <p:nvPr>
            <p:ph type="sldNum" sz="quarter" idx="12"/>
          </p:nvPr>
        </p:nvSpPr>
        <p:spPr/>
        <p:txBody>
          <a:bodyPr/>
          <a:lstStyle>
            <a:lvl1pPr>
              <a:defRPr/>
            </a:lvl1pPr>
          </a:lstStyle>
          <a:p>
            <a:fld id="{779BBDE3-0553-495C-90B1-68EDEEBA0E2F}" type="slidenum">
              <a:rPr lang="en-US" altLang="en-US"/>
              <a:pPr/>
              <a:t>‹#›</a:t>
            </a:fld>
            <a:endParaRPr lang="en-US" altLang="en-US"/>
          </a:p>
        </p:txBody>
      </p:sp>
    </p:spTree>
    <p:extLst>
      <p:ext uri="{BB962C8B-B14F-4D97-AF65-F5344CB8AC3E}">
        <p14:creationId xmlns:p14="http://schemas.microsoft.com/office/powerpoint/2010/main" val="2585441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B4E81F-0CC0-6E93-44F2-B72E25143F0B}"/>
              </a:ext>
            </a:extLst>
          </p:cNvPr>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8DFFC1-0CEC-9D86-1991-BCA1AC139A47}"/>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8672A5-4F56-2BF0-A141-EE0C2942A07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EF76BD1-64CB-2AD5-562D-299B568FC23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C60500D-5295-08EC-BD92-715101B947AE}"/>
              </a:ext>
            </a:extLst>
          </p:cNvPr>
          <p:cNvSpPr>
            <a:spLocks noGrp="1"/>
          </p:cNvSpPr>
          <p:nvPr>
            <p:ph type="sldNum" sz="quarter" idx="12"/>
          </p:nvPr>
        </p:nvSpPr>
        <p:spPr/>
        <p:txBody>
          <a:bodyPr/>
          <a:lstStyle>
            <a:lvl1pPr>
              <a:defRPr/>
            </a:lvl1pPr>
          </a:lstStyle>
          <a:p>
            <a:fld id="{F6356A50-962C-4E71-B473-8A8DDC63FAFA}" type="slidenum">
              <a:rPr lang="en-US" altLang="en-US"/>
              <a:pPr/>
              <a:t>‹#›</a:t>
            </a:fld>
            <a:endParaRPr lang="en-US" altLang="en-US"/>
          </a:p>
        </p:txBody>
      </p:sp>
    </p:spTree>
    <p:extLst>
      <p:ext uri="{BB962C8B-B14F-4D97-AF65-F5344CB8AC3E}">
        <p14:creationId xmlns:p14="http://schemas.microsoft.com/office/powerpoint/2010/main" val="4274427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221D5-EBA8-9F8A-EDEC-57DFA78800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3AF2C0-0B2E-88EC-3CB5-83055D290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599770-492A-A232-5535-FBFDAF43411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E573D1E-E89B-E79D-C3AA-39443130E3D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610B6DC-2B50-F879-723F-01F8DB78ED1D}"/>
              </a:ext>
            </a:extLst>
          </p:cNvPr>
          <p:cNvSpPr>
            <a:spLocks noGrp="1"/>
          </p:cNvSpPr>
          <p:nvPr>
            <p:ph type="sldNum" sz="quarter" idx="12"/>
          </p:nvPr>
        </p:nvSpPr>
        <p:spPr/>
        <p:txBody>
          <a:bodyPr/>
          <a:lstStyle>
            <a:lvl1pPr>
              <a:defRPr/>
            </a:lvl1pPr>
          </a:lstStyle>
          <a:p>
            <a:fld id="{E43F75B7-FCAB-4311-BC10-501F0FF59433}" type="slidenum">
              <a:rPr lang="en-US" altLang="en-US"/>
              <a:pPr/>
              <a:t>‹#›</a:t>
            </a:fld>
            <a:endParaRPr lang="en-US" altLang="en-US"/>
          </a:p>
        </p:txBody>
      </p:sp>
    </p:spTree>
    <p:extLst>
      <p:ext uri="{BB962C8B-B14F-4D97-AF65-F5344CB8AC3E}">
        <p14:creationId xmlns:p14="http://schemas.microsoft.com/office/powerpoint/2010/main" val="2335073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80913-10D1-E7F3-1FFD-FC934B885BD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DB38A94-30E3-0931-83D1-589E3197549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9391C76F-35E3-137D-D9D1-CD5D2C364F7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0A44D79-36DD-5D05-FAB5-E2EDA8BCE55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1937684-2BA3-DB41-E3AF-935A32126331}"/>
              </a:ext>
            </a:extLst>
          </p:cNvPr>
          <p:cNvSpPr>
            <a:spLocks noGrp="1"/>
          </p:cNvSpPr>
          <p:nvPr>
            <p:ph type="sldNum" sz="quarter" idx="12"/>
          </p:nvPr>
        </p:nvSpPr>
        <p:spPr/>
        <p:txBody>
          <a:bodyPr/>
          <a:lstStyle>
            <a:lvl1pPr>
              <a:defRPr/>
            </a:lvl1pPr>
          </a:lstStyle>
          <a:p>
            <a:fld id="{B9DA36F2-794A-4E5F-88AB-9A8C16FB7D52}" type="slidenum">
              <a:rPr lang="en-US" altLang="en-US"/>
              <a:pPr/>
              <a:t>‹#›</a:t>
            </a:fld>
            <a:endParaRPr lang="en-US" altLang="en-US"/>
          </a:p>
        </p:txBody>
      </p:sp>
    </p:spTree>
    <p:extLst>
      <p:ext uri="{BB962C8B-B14F-4D97-AF65-F5344CB8AC3E}">
        <p14:creationId xmlns:p14="http://schemas.microsoft.com/office/powerpoint/2010/main" val="505525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C097-480A-6F2E-C173-6DCFF5AFAD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ADE3F4-5FB0-69F1-5EE1-37D0FE4FA30A}"/>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F0474D-088A-F2E4-1663-191CA5E2762D}"/>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A902A2A-42BC-74B7-B16D-3F8EF0EEAA1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5A4934C-5515-F1B3-A9B5-5AA0B0A476C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5C63CBE-7068-EFC1-C66D-C19EFA48A051}"/>
              </a:ext>
            </a:extLst>
          </p:cNvPr>
          <p:cNvSpPr>
            <a:spLocks noGrp="1"/>
          </p:cNvSpPr>
          <p:nvPr>
            <p:ph type="sldNum" sz="quarter" idx="12"/>
          </p:nvPr>
        </p:nvSpPr>
        <p:spPr/>
        <p:txBody>
          <a:bodyPr/>
          <a:lstStyle>
            <a:lvl1pPr>
              <a:defRPr/>
            </a:lvl1pPr>
          </a:lstStyle>
          <a:p>
            <a:fld id="{0A9DFDA9-5FCA-4FD1-9A8F-66D106F07E48}" type="slidenum">
              <a:rPr lang="en-US" altLang="en-US"/>
              <a:pPr/>
              <a:t>‹#›</a:t>
            </a:fld>
            <a:endParaRPr lang="en-US" altLang="en-US"/>
          </a:p>
        </p:txBody>
      </p:sp>
    </p:spTree>
    <p:extLst>
      <p:ext uri="{BB962C8B-B14F-4D97-AF65-F5344CB8AC3E}">
        <p14:creationId xmlns:p14="http://schemas.microsoft.com/office/powerpoint/2010/main" val="2759768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DEDA1-07DD-E754-3B12-984452013668}"/>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0CACF2-A89E-98E7-A228-366D345319C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D0B4D4-A478-D14D-5119-A020643D24E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13A355-730A-2EEE-DF5F-C17F37DAACD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8819D1-9CD0-8B90-6B79-42F92F15B82D}"/>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4D093A9-57D4-55EF-1AEB-20F77B59CF08}"/>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827ABA59-6316-99B9-D841-43BC11254A00}"/>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40E1E778-29C7-9F7A-C70B-BDD504C928AB}"/>
              </a:ext>
            </a:extLst>
          </p:cNvPr>
          <p:cNvSpPr>
            <a:spLocks noGrp="1"/>
          </p:cNvSpPr>
          <p:nvPr>
            <p:ph type="sldNum" sz="quarter" idx="12"/>
          </p:nvPr>
        </p:nvSpPr>
        <p:spPr/>
        <p:txBody>
          <a:bodyPr/>
          <a:lstStyle>
            <a:lvl1pPr>
              <a:defRPr/>
            </a:lvl1pPr>
          </a:lstStyle>
          <a:p>
            <a:fld id="{E4D5BDDE-A79E-4F25-8E89-009649DC0C20}" type="slidenum">
              <a:rPr lang="en-US" altLang="en-US"/>
              <a:pPr/>
              <a:t>‹#›</a:t>
            </a:fld>
            <a:endParaRPr lang="en-US" altLang="en-US"/>
          </a:p>
        </p:txBody>
      </p:sp>
    </p:spTree>
    <p:extLst>
      <p:ext uri="{BB962C8B-B14F-4D97-AF65-F5344CB8AC3E}">
        <p14:creationId xmlns:p14="http://schemas.microsoft.com/office/powerpoint/2010/main" val="1718793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B5D76-7B6A-62E9-9AE4-C1C725DB589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0ADB616-6377-BF07-850F-DBDEE3942FDB}"/>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98E1B4D8-237D-BB73-3F0D-BAB60BDF8F58}"/>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807FF1F9-C4A0-74E4-44B4-3F3CA95E82D2}"/>
              </a:ext>
            </a:extLst>
          </p:cNvPr>
          <p:cNvSpPr>
            <a:spLocks noGrp="1"/>
          </p:cNvSpPr>
          <p:nvPr>
            <p:ph type="sldNum" sz="quarter" idx="12"/>
          </p:nvPr>
        </p:nvSpPr>
        <p:spPr/>
        <p:txBody>
          <a:bodyPr/>
          <a:lstStyle>
            <a:lvl1pPr>
              <a:defRPr/>
            </a:lvl1pPr>
          </a:lstStyle>
          <a:p>
            <a:fld id="{614E75F3-DBB7-478E-8B89-8B0608EF8D30}" type="slidenum">
              <a:rPr lang="en-US" altLang="en-US"/>
              <a:pPr/>
              <a:t>‹#›</a:t>
            </a:fld>
            <a:endParaRPr lang="en-US" altLang="en-US"/>
          </a:p>
        </p:txBody>
      </p:sp>
    </p:spTree>
    <p:extLst>
      <p:ext uri="{BB962C8B-B14F-4D97-AF65-F5344CB8AC3E}">
        <p14:creationId xmlns:p14="http://schemas.microsoft.com/office/powerpoint/2010/main" val="217373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E14A68-3D7F-20C3-5567-799DF65EA9F7}"/>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4C143122-4DE3-8101-BBDD-B0CD966D9E48}"/>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BC57949C-238F-3FB0-92E4-2F1F250F4F5C}"/>
              </a:ext>
            </a:extLst>
          </p:cNvPr>
          <p:cNvSpPr>
            <a:spLocks noGrp="1"/>
          </p:cNvSpPr>
          <p:nvPr>
            <p:ph type="sldNum" sz="quarter" idx="12"/>
          </p:nvPr>
        </p:nvSpPr>
        <p:spPr/>
        <p:txBody>
          <a:bodyPr/>
          <a:lstStyle>
            <a:lvl1pPr>
              <a:defRPr/>
            </a:lvl1pPr>
          </a:lstStyle>
          <a:p>
            <a:fld id="{AF4CB602-8C7D-48F7-B73C-F6CF36EF187D}" type="slidenum">
              <a:rPr lang="en-US" altLang="en-US"/>
              <a:pPr/>
              <a:t>‹#›</a:t>
            </a:fld>
            <a:endParaRPr lang="en-US" altLang="en-US"/>
          </a:p>
        </p:txBody>
      </p:sp>
    </p:spTree>
    <p:extLst>
      <p:ext uri="{BB962C8B-B14F-4D97-AF65-F5344CB8AC3E}">
        <p14:creationId xmlns:p14="http://schemas.microsoft.com/office/powerpoint/2010/main" val="675093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13913-6DBB-5989-901F-9486D9EFE8D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8B43165-5D95-813B-FA62-470EACCFF99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B1382F7-9098-FD24-DA9B-65A339270D3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9585F5-3BAD-B12C-8773-BD913AE3E77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D28DEA3-4990-904B-C013-D7B4041EFAE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41556B6-4352-907E-EC83-3191B67CD735}"/>
              </a:ext>
            </a:extLst>
          </p:cNvPr>
          <p:cNvSpPr>
            <a:spLocks noGrp="1"/>
          </p:cNvSpPr>
          <p:nvPr>
            <p:ph type="sldNum" sz="quarter" idx="12"/>
          </p:nvPr>
        </p:nvSpPr>
        <p:spPr/>
        <p:txBody>
          <a:bodyPr/>
          <a:lstStyle>
            <a:lvl1pPr>
              <a:defRPr/>
            </a:lvl1pPr>
          </a:lstStyle>
          <a:p>
            <a:fld id="{287CB01A-9F0D-4E7F-A057-4DCCCC59C273}" type="slidenum">
              <a:rPr lang="en-US" altLang="en-US"/>
              <a:pPr/>
              <a:t>‹#›</a:t>
            </a:fld>
            <a:endParaRPr lang="en-US" altLang="en-US"/>
          </a:p>
        </p:txBody>
      </p:sp>
    </p:spTree>
    <p:extLst>
      <p:ext uri="{BB962C8B-B14F-4D97-AF65-F5344CB8AC3E}">
        <p14:creationId xmlns:p14="http://schemas.microsoft.com/office/powerpoint/2010/main" val="3488255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3B3FB-D3A4-7419-A0DB-2F4B4B3E934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3663FB0-A155-5415-5990-086AD7ACB88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1A4E1F9-CBBD-9E90-0604-387B4639099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9F00AD-4414-9694-C2A5-8085B818265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A19C4F1-D523-4F9A-9433-DDF96DCE7D1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8846F90-F5E6-FEDF-AD51-E19E7683CC30}"/>
              </a:ext>
            </a:extLst>
          </p:cNvPr>
          <p:cNvSpPr>
            <a:spLocks noGrp="1"/>
          </p:cNvSpPr>
          <p:nvPr>
            <p:ph type="sldNum" sz="quarter" idx="12"/>
          </p:nvPr>
        </p:nvSpPr>
        <p:spPr/>
        <p:txBody>
          <a:bodyPr/>
          <a:lstStyle>
            <a:lvl1pPr>
              <a:defRPr/>
            </a:lvl1pPr>
          </a:lstStyle>
          <a:p>
            <a:fld id="{6FFA0D5D-51FB-4C7B-B3EF-18832126F88D}" type="slidenum">
              <a:rPr lang="en-US" altLang="en-US"/>
              <a:pPr/>
              <a:t>‹#›</a:t>
            </a:fld>
            <a:endParaRPr lang="en-US" altLang="en-US"/>
          </a:p>
        </p:txBody>
      </p:sp>
    </p:spTree>
    <p:extLst>
      <p:ext uri="{BB962C8B-B14F-4D97-AF65-F5344CB8AC3E}">
        <p14:creationId xmlns:p14="http://schemas.microsoft.com/office/powerpoint/2010/main" val="2552668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39412FC-2595-018D-7A46-2DB2F2EE4F59}"/>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0E20729-769F-87FF-9F7F-F65C0652ECE0}"/>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DAF92AF-C125-4031-FF59-DA20BFEABEE7}"/>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27D5A0F3-7370-1777-5BF4-2B3CFAE12DC4}"/>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7FDC5F5A-E4D6-CC8C-82CB-434D25B864C3}"/>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50D0B82-196E-4792-87FA-81679284320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digitalegypt.ucl.ac.uk/maps/egypt.html"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culturefocus.com/pyramids-2.htm"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diagramLayout" Target="../diagrams/layout1.xml"/><Relationship Id="rId7" Type="http://schemas.openxmlformats.org/officeDocument/2006/relationships/slide" Target="slide9.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slide" Target="slide28.xml"/><Relationship Id="rId4" Type="http://schemas.openxmlformats.org/officeDocument/2006/relationships/diagramQuickStyle" Target="../diagrams/quickStyle1.xml"/><Relationship Id="rId9" Type="http://schemas.openxmlformats.org/officeDocument/2006/relationships/slide" Target="slide2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http://jeff-lab.queensu.ca/stat/sas/sasman/sashtml/gref/images/01329359.gif" TargetMode="External"/><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eocities.com/CollegePark/Classroom/9912/ancientsonghay.html"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www.worldofteaching.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DC0560F4-09B4-683C-AAE9-B76F0A46B1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57200"/>
            <a:ext cx="5638800" cy="4919663"/>
          </a:xfrm>
          <a:prstGeom prst="rect">
            <a:avLst/>
          </a:prstGeom>
          <a:noFill/>
          <a:extLst>
            <a:ext uri="{909E8E84-426E-40DD-AFC4-6F175D3DCCD1}">
              <a14:hiddenFill xmlns:a14="http://schemas.microsoft.com/office/drawing/2010/main">
                <a:solidFill>
                  <a:srgbClr val="FFFFFF"/>
                </a:solidFill>
              </a14:hiddenFill>
            </a:ext>
          </a:extLst>
        </p:spPr>
      </p:pic>
      <p:sp>
        <p:nvSpPr>
          <p:cNvPr id="2050" name="WordArt 2">
            <a:extLst>
              <a:ext uri="{FF2B5EF4-FFF2-40B4-BE49-F238E27FC236}">
                <a16:creationId xmlns:a16="http://schemas.microsoft.com/office/drawing/2014/main" id="{073DE8CA-7BFB-2F2B-DA06-B54243285CB0}"/>
              </a:ext>
            </a:extLst>
          </p:cNvPr>
          <p:cNvSpPr>
            <a:spLocks noChangeArrowheads="1" noChangeShapeType="1" noTextEdit="1"/>
          </p:cNvSpPr>
          <p:nvPr/>
        </p:nvSpPr>
        <p:spPr bwMode="auto">
          <a:xfrm>
            <a:off x="990600" y="3657600"/>
            <a:ext cx="7086600" cy="2076450"/>
          </a:xfrm>
          <a:prstGeom prst="rect">
            <a:avLst/>
          </a:prstGeom>
        </p:spPr>
        <p:txBody>
          <a:bodyPr wrap="none" fromWordArt="1">
            <a:prstTxWarp prst="textFadeUp">
              <a:avLst>
                <a:gd name="adj" fmla="val 9991"/>
              </a:avLst>
            </a:prstTxWarp>
          </a:bodyPr>
          <a:lstStyle/>
          <a:p>
            <a:pPr algn="ctr"/>
            <a:r>
              <a:rPr lang="en-GB" sz="36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outerShdw>
                </a:effectLst>
                <a:latin typeface="Arial Black" panose="020B0A04020102020204" pitchFamily="34" charset="0"/>
              </a:rPr>
              <a:t>Kingdoms of Africa</a:t>
            </a:r>
          </a:p>
        </p:txBody>
      </p:sp>
      <p:sp>
        <p:nvSpPr>
          <p:cNvPr id="2056" name="Text Box 8">
            <a:extLst>
              <a:ext uri="{FF2B5EF4-FFF2-40B4-BE49-F238E27FC236}">
                <a16:creationId xmlns:a16="http://schemas.microsoft.com/office/drawing/2014/main" id="{7930C157-1A87-4E46-FF4D-831377B81BEB}"/>
              </a:ext>
            </a:extLst>
          </p:cNvPr>
          <p:cNvSpPr txBox="1">
            <a:spLocks noChangeArrowheads="1"/>
          </p:cNvSpPr>
          <p:nvPr/>
        </p:nvSpPr>
        <p:spPr bwMode="auto">
          <a:xfrm>
            <a:off x="3276600" y="5670550"/>
            <a:ext cx="30765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a:t>Villegas Middle School</a:t>
            </a:r>
          </a:p>
          <a:p>
            <a:pPr algn="ctr"/>
            <a:r>
              <a:rPr lang="en-US" altLang="en-US" sz="2400"/>
              <a:t>Fall 2007</a:t>
            </a:r>
          </a:p>
          <a:p>
            <a:pPr algn="ctr"/>
            <a:r>
              <a:rPr lang="en-US" altLang="en-US" sz="2400"/>
              <a:t>Mr. Clutter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descr="map of Egypt">
            <a:hlinkClick r:id="rId2"/>
            <a:extLst>
              <a:ext uri="{FF2B5EF4-FFF2-40B4-BE49-F238E27FC236}">
                <a16:creationId xmlns:a16="http://schemas.microsoft.com/office/drawing/2014/main" id="{58780DE6-B470-9FC0-6442-3BB7DE0F7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8600"/>
            <a:ext cx="2990850" cy="6286500"/>
          </a:xfrm>
          <a:prstGeom prst="rect">
            <a:avLst/>
          </a:prstGeom>
          <a:noFill/>
          <a:extLst>
            <a:ext uri="{909E8E84-426E-40DD-AFC4-6F175D3DCCD1}">
              <a14:hiddenFill xmlns:a14="http://schemas.microsoft.com/office/drawing/2010/main">
                <a:solidFill>
                  <a:srgbClr val="FFFFFF"/>
                </a:solidFill>
              </a14:hiddenFill>
            </a:ext>
          </a:extLst>
        </p:spPr>
      </p:pic>
      <p:sp>
        <p:nvSpPr>
          <p:cNvPr id="16390" name="Text Box 6">
            <a:extLst>
              <a:ext uri="{FF2B5EF4-FFF2-40B4-BE49-F238E27FC236}">
                <a16:creationId xmlns:a16="http://schemas.microsoft.com/office/drawing/2014/main" id="{5A03773E-BEE6-FF42-0160-67AF7F92F5A6}"/>
              </a:ext>
            </a:extLst>
          </p:cNvPr>
          <p:cNvSpPr txBox="1">
            <a:spLocks noChangeArrowheads="1"/>
          </p:cNvSpPr>
          <p:nvPr/>
        </p:nvSpPr>
        <p:spPr bwMode="auto">
          <a:xfrm>
            <a:off x="4648200" y="1524000"/>
            <a:ext cx="35814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CC0000"/>
                </a:solidFill>
                <a:latin typeface="Comic Sans MS" panose="030F0702030302020204" pitchFamily="66" charset="0"/>
              </a:rPr>
              <a:t>Nubia was a great civilization that developed along the Nile River south of Egypt. They shared many of the same cultural traits as Egypt such as religion, architecture and art.</a:t>
            </a:r>
            <a:r>
              <a:rPr lang="en-US" altLang="en-US" sz="2400">
                <a:latin typeface="Comic Sans MS" panose="030F0702030302020204" pitchFamily="66"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a:extLst>
              <a:ext uri="{FF2B5EF4-FFF2-40B4-BE49-F238E27FC236}">
                <a16:creationId xmlns:a16="http://schemas.microsoft.com/office/drawing/2014/main" id="{972F8DE5-6AFF-D516-4FEA-86A2CBBC4B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81000"/>
            <a:ext cx="7086600" cy="4956175"/>
          </a:xfrm>
          <a:prstGeom prst="rect">
            <a:avLst/>
          </a:prstGeom>
          <a:noFill/>
          <a:extLst>
            <a:ext uri="{909E8E84-426E-40DD-AFC4-6F175D3DCCD1}">
              <a14:hiddenFill xmlns:a14="http://schemas.microsoft.com/office/drawing/2010/main">
                <a:solidFill>
                  <a:srgbClr val="FFFFFF"/>
                </a:solidFill>
              </a14:hiddenFill>
            </a:ext>
          </a:extLst>
        </p:spPr>
      </p:pic>
      <p:sp>
        <p:nvSpPr>
          <p:cNvPr id="7173" name="Text Box 5">
            <a:extLst>
              <a:ext uri="{FF2B5EF4-FFF2-40B4-BE49-F238E27FC236}">
                <a16:creationId xmlns:a16="http://schemas.microsoft.com/office/drawing/2014/main" id="{A30085D9-7A36-055C-9C03-BEB02F035908}"/>
              </a:ext>
            </a:extLst>
          </p:cNvPr>
          <p:cNvSpPr txBox="1">
            <a:spLocks noChangeArrowheads="1"/>
          </p:cNvSpPr>
          <p:nvPr/>
        </p:nvSpPr>
        <p:spPr bwMode="auto">
          <a:xfrm>
            <a:off x="457200" y="5334000"/>
            <a:ext cx="8229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solidFill>
                  <a:srgbClr val="CC0000"/>
                </a:solidFill>
                <a:latin typeface="Comic Sans MS" panose="030F0702030302020204" pitchFamily="66" charset="0"/>
              </a:rPr>
              <a:t>These are the pyramid of Ancient Nubia. They were used as tombs. Although they are similar to those of Ancient Egypt, they have some differences. Compare these pyramids with those of ancient Egypt.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a:extLst>
              <a:ext uri="{FF2B5EF4-FFF2-40B4-BE49-F238E27FC236}">
                <a16:creationId xmlns:a16="http://schemas.microsoft.com/office/drawing/2014/main" id="{9E83163F-3C09-865B-8868-73F5793BBB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81000"/>
            <a:ext cx="6324600" cy="4743450"/>
          </a:xfrm>
          <a:prstGeom prst="rect">
            <a:avLst/>
          </a:prstGeom>
          <a:noFill/>
          <a:extLst>
            <a:ext uri="{909E8E84-426E-40DD-AFC4-6F175D3DCCD1}">
              <a14:hiddenFill xmlns:a14="http://schemas.microsoft.com/office/drawing/2010/main">
                <a:solidFill>
                  <a:srgbClr val="FFFFFF"/>
                </a:solidFill>
              </a14:hiddenFill>
            </a:ext>
          </a:extLst>
        </p:spPr>
      </p:pic>
      <p:sp>
        <p:nvSpPr>
          <p:cNvPr id="20487" name="Text Box 7">
            <a:extLst>
              <a:ext uri="{FF2B5EF4-FFF2-40B4-BE49-F238E27FC236}">
                <a16:creationId xmlns:a16="http://schemas.microsoft.com/office/drawing/2014/main" id="{7769ACAB-E41F-36E2-8103-D1799D028A5E}"/>
              </a:ext>
            </a:extLst>
          </p:cNvPr>
          <p:cNvSpPr txBox="1">
            <a:spLocks noChangeArrowheads="1"/>
          </p:cNvSpPr>
          <p:nvPr/>
        </p:nvSpPr>
        <p:spPr bwMode="auto">
          <a:xfrm>
            <a:off x="990600" y="5410200"/>
            <a:ext cx="7239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solidFill>
                  <a:srgbClr val="CC0000"/>
                </a:solidFill>
                <a:latin typeface="Comic Sans MS" panose="030F0702030302020204" pitchFamily="66" charset="0"/>
              </a:rPr>
              <a:t>As you look at the following pictures, think of these questions: What are the pyramids made of? How many sides are there? How large are they? (Notice person next to middle one.)</a:t>
            </a:r>
          </a:p>
        </p:txBody>
      </p:sp>
      <p:sp>
        <p:nvSpPr>
          <p:cNvPr id="20488" name="Text Box 8">
            <a:extLst>
              <a:ext uri="{FF2B5EF4-FFF2-40B4-BE49-F238E27FC236}">
                <a16:creationId xmlns:a16="http://schemas.microsoft.com/office/drawing/2014/main" id="{E8D90965-B742-E124-96AE-A12197CE65C6}"/>
              </a:ext>
            </a:extLst>
          </p:cNvPr>
          <p:cNvSpPr txBox="1">
            <a:spLocks noChangeArrowheads="1"/>
          </p:cNvSpPr>
          <p:nvPr/>
        </p:nvSpPr>
        <p:spPr bwMode="auto">
          <a:xfrm>
            <a:off x="2438400" y="6096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Comic Sans MS" panose="030F0702030302020204" pitchFamily="66" charset="0"/>
              </a:rPr>
              <a:t>Nubian Pyramids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a:extLst>
              <a:ext uri="{FF2B5EF4-FFF2-40B4-BE49-F238E27FC236}">
                <a16:creationId xmlns:a16="http://schemas.microsoft.com/office/drawing/2014/main" id="{F4E55428-2516-2E0A-D242-28E40A7795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09600"/>
            <a:ext cx="7315200" cy="4876800"/>
          </a:xfrm>
          <a:prstGeom prst="rect">
            <a:avLst/>
          </a:prstGeom>
          <a:noFill/>
          <a:extLst>
            <a:ext uri="{909E8E84-426E-40DD-AFC4-6F175D3DCCD1}">
              <a14:hiddenFill xmlns:a14="http://schemas.microsoft.com/office/drawing/2010/main">
                <a:solidFill>
                  <a:srgbClr val="FFFFFF"/>
                </a:solidFill>
              </a14:hiddenFill>
            </a:ext>
          </a:extLst>
        </p:spPr>
      </p:pic>
      <p:sp>
        <p:nvSpPr>
          <p:cNvPr id="21511" name="Text Box 7">
            <a:extLst>
              <a:ext uri="{FF2B5EF4-FFF2-40B4-BE49-F238E27FC236}">
                <a16:creationId xmlns:a16="http://schemas.microsoft.com/office/drawing/2014/main" id="{85B500D1-9E26-3B11-ABE4-C701C4456DC2}"/>
              </a:ext>
            </a:extLst>
          </p:cNvPr>
          <p:cNvSpPr txBox="1">
            <a:spLocks noChangeArrowheads="1"/>
          </p:cNvSpPr>
          <p:nvPr/>
        </p:nvSpPr>
        <p:spPr bwMode="auto">
          <a:xfrm>
            <a:off x="838200" y="5562600"/>
            <a:ext cx="7391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solidFill>
                  <a:srgbClr val="CC0000"/>
                </a:solidFill>
                <a:latin typeface="Comic Sans MS" panose="030F0702030302020204" pitchFamily="66" charset="0"/>
              </a:rPr>
              <a:t>Are large blocks used or smaller bricks?  Is there an entrance leading up to the pyramid?</a:t>
            </a:r>
          </a:p>
        </p:txBody>
      </p:sp>
      <p:sp>
        <p:nvSpPr>
          <p:cNvPr id="21512" name="Text Box 8">
            <a:extLst>
              <a:ext uri="{FF2B5EF4-FFF2-40B4-BE49-F238E27FC236}">
                <a16:creationId xmlns:a16="http://schemas.microsoft.com/office/drawing/2014/main" id="{F5FCCC38-DDA8-7FCF-7957-4747AECF6699}"/>
              </a:ext>
            </a:extLst>
          </p:cNvPr>
          <p:cNvSpPr txBox="1">
            <a:spLocks noChangeArrowheads="1"/>
          </p:cNvSpPr>
          <p:nvPr/>
        </p:nvSpPr>
        <p:spPr bwMode="auto">
          <a:xfrm>
            <a:off x="2590800" y="8382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Comic Sans MS" panose="030F0702030302020204" pitchFamily="66" charset="0"/>
              </a:rPr>
              <a:t>Nubian Pyramids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a:extLst>
              <a:ext uri="{FF2B5EF4-FFF2-40B4-BE49-F238E27FC236}">
                <a16:creationId xmlns:a16="http://schemas.microsoft.com/office/drawing/2014/main" id="{C85BF80B-D9E0-449E-34A1-CF7D3E445C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6934200" cy="4614863"/>
          </a:xfrm>
          <a:prstGeom prst="rect">
            <a:avLst/>
          </a:prstGeom>
          <a:noFill/>
          <a:extLst>
            <a:ext uri="{909E8E84-426E-40DD-AFC4-6F175D3DCCD1}">
              <a14:hiddenFill xmlns:a14="http://schemas.microsoft.com/office/drawing/2010/main">
                <a:solidFill>
                  <a:srgbClr val="FFFFFF"/>
                </a:solidFill>
              </a14:hiddenFill>
            </a:ext>
          </a:extLst>
        </p:spPr>
      </p:pic>
      <p:sp>
        <p:nvSpPr>
          <p:cNvPr id="22535" name="Text Box 7">
            <a:extLst>
              <a:ext uri="{FF2B5EF4-FFF2-40B4-BE49-F238E27FC236}">
                <a16:creationId xmlns:a16="http://schemas.microsoft.com/office/drawing/2014/main" id="{40A76394-BE61-C8D6-98A7-890A8A36B3E4}"/>
              </a:ext>
            </a:extLst>
          </p:cNvPr>
          <p:cNvSpPr txBox="1">
            <a:spLocks noChangeArrowheads="1"/>
          </p:cNvSpPr>
          <p:nvPr/>
        </p:nvSpPr>
        <p:spPr bwMode="auto">
          <a:xfrm>
            <a:off x="2743200" y="54864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Comic Sans MS" panose="030F0702030302020204" pitchFamily="66" charset="0"/>
              </a:rPr>
              <a:t>Nubian Pyramids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Picture of Pyramids of Giza, Egypt">
            <a:hlinkClick r:id="rId2"/>
            <a:extLst>
              <a:ext uri="{FF2B5EF4-FFF2-40B4-BE49-F238E27FC236}">
                <a16:creationId xmlns:a16="http://schemas.microsoft.com/office/drawing/2014/main" id="{61423601-2A10-F5F4-BBBF-0FBEF7B6D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533400"/>
            <a:ext cx="6629400" cy="4933950"/>
          </a:xfrm>
          <a:prstGeom prst="rect">
            <a:avLst/>
          </a:prstGeom>
          <a:noFill/>
          <a:extLst>
            <a:ext uri="{909E8E84-426E-40DD-AFC4-6F175D3DCCD1}">
              <a14:hiddenFill xmlns:a14="http://schemas.microsoft.com/office/drawing/2010/main">
                <a:solidFill>
                  <a:srgbClr val="FFFFFF"/>
                </a:solidFill>
              </a14:hiddenFill>
            </a:ext>
          </a:extLst>
        </p:spPr>
      </p:pic>
      <p:sp>
        <p:nvSpPr>
          <p:cNvPr id="17414" name="Text Box 6">
            <a:extLst>
              <a:ext uri="{FF2B5EF4-FFF2-40B4-BE49-F238E27FC236}">
                <a16:creationId xmlns:a16="http://schemas.microsoft.com/office/drawing/2014/main" id="{79F3827F-8922-5556-5FA1-231723803ACA}"/>
              </a:ext>
            </a:extLst>
          </p:cNvPr>
          <p:cNvSpPr txBox="1">
            <a:spLocks noChangeArrowheads="1"/>
          </p:cNvSpPr>
          <p:nvPr/>
        </p:nvSpPr>
        <p:spPr bwMode="auto">
          <a:xfrm>
            <a:off x="762000" y="5638800"/>
            <a:ext cx="7620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solidFill>
                  <a:srgbClr val="CC0000"/>
                </a:solidFill>
                <a:latin typeface="Comic Sans MS" panose="030F0702030302020204" pitchFamily="66" charset="0"/>
              </a:rPr>
              <a:t>These are the pyramids of Egypt. Compare them to those of Nubia.</a:t>
            </a:r>
            <a:r>
              <a:rPr lang="en-US" altLang="en-US" sz="240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a:extLst>
              <a:ext uri="{FF2B5EF4-FFF2-40B4-BE49-F238E27FC236}">
                <a16:creationId xmlns:a16="http://schemas.microsoft.com/office/drawing/2014/main" id="{11B51329-56C7-80BD-5ADF-8DE5DACF6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533400"/>
            <a:ext cx="6858000" cy="4365625"/>
          </a:xfrm>
          <a:prstGeom prst="rect">
            <a:avLst/>
          </a:prstGeom>
          <a:noFill/>
          <a:extLst>
            <a:ext uri="{909E8E84-426E-40DD-AFC4-6F175D3DCCD1}">
              <a14:hiddenFill xmlns:a14="http://schemas.microsoft.com/office/drawing/2010/main">
                <a:solidFill>
                  <a:srgbClr val="FFFFFF"/>
                </a:solidFill>
              </a14:hiddenFill>
            </a:ext>
          </a:extLst>
        </p:spPr>
      </p:pic>
      <p:sp>
        <p:nvSpPr>
          <p:cNvPr id="23558" name="Text Box 6">
            <a:extLst>
              <a:ext uri="{FF2B5EF4-FFF2-40B4-BE49-F238E27FC236}">
                <a16:creationId xmlns:a16="http://schemas.microsoft.com/office/drawing/2014/main" id="{258D3443-CA77-5EBC-DCCE-25F983FECE3A}"/>
              </a:ext>
            </a:extLst>
          </p:cNvPr>
          <p:cNvSpPr txBox="1">
            <a:spLocks noChangeArrowheads="1"/>
          </p:cNvSpPr>
          <p:nvPr/>
        </p:nvSpPr>
        <p:spPr bwMode="auto">
          <a:xfrm>
            <a:off x="762000" y="5105400"/>
            <a:ext cx="7239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latin typeface="Comic Sans MS" panose="030F0702030302020204" pitchFamily="66" charset="0"/>
              </a:rPr>
              <a:t>This is one of the biggest pyramids in Egypt. The pyramid of Khufu. The Egyptian pyramids were much larger than those of Nubia, but there were many more pyramids in Nubia than in Egypt.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a:extLst>
              <a:ext uri="{FF2B5EF4-FFF2-40B4-BE49-F238E27FC236}">
                <a16:creationId xmlns:a16="http://schemas.microsoft.com/office/drawing/2014/main" id="{05D4ABF1-D70C-4FDD-8412-BBEC6992C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838200"/>
            <a:ext cx="3473450" cy="5334000"/>
          </a:xfrm>
          <a:prstGeom prst="rect">
            <a:avLst/>
          </a:prstGeom>
          <a:noFill/>
          <a:extLst>
            <a:ext uri="{909E8E84-426E-40DD-AFC4-6F175D3DCCD1}">
              <a14:hiddenFill xmlns:a14="http://schemas.microsoft.com/office/drawing/2010/main">
                <a:solidFill>
                  <a:srgbClr val="FFFFFF"/>
                </a:solidFill>
              </a14:hiddenFill>
            </a:ext>
          </a:extLst>
        </p:spPr>
      </p:pic>
      <p:sp>
        <p:nvSpPr>
          <p:cNvPr id="25606" name="Text Box 6">
            <a:extLst>
              <a:ext uri="{FF2B5EF4-FFF2-40B4-BE49-F238E27FC236}">
                <a16:creationId xmlns:a16="http://schemas.microsoft.com/office/drawing/2014/main" id="{50F99478-774F-994C-F964-2D3ABD28A98D}"/>
              </a:ext>
            </a:extLst>
          </p:cNvPr>
          <p:cNvSpPr txBox="1">
            <a:spLocks noChangeArrowheads="1"/>
          </p:cNvSpPr>
          <p:nvPr/>
        </p:nvSpPr>
        <p:spPr bwMode="auto">
          <a:xfrm>
            <a:off x="5562600" y="1905000"/>
            <a:ext cx="25908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CC0000"/>
                </a:solidFill>
                <a:latin typeface="Comic Sans MS" panose="030F0702030302020204" pitchFamily="66" charset="0"/>
              </a:rPr>
              <a:t>Notice the people at the base of this Egyptian pyramid. This helps to show the size of the pyramid.</a:t>
            </a:r>
          </a:p>
        </p:txBody>
      </p:sp>
      <p:sp>
        <p:nvSpPr>
          <p:cNvPr id="25607" name="Line 7">
            <a:extLst>
              <a:ext uri="{FF2B5EF4-FFF2-40B4-BE49-F238E27FC236}">
                <a16:creationId xmlns:a16="http://schemas.microsoft.com/office/drawing/2014/main" id="{4DE288AF-9719-BF5E-F689-3B8BB8EB0531}"/>
              </a:ext>
            </a:extLst>
          </p:cNvPr>
          <p:cNvSpPr>
            <a:spLocks noChangeShapeType="1"/>
          </p:cNvSpPr>
          <p:nvPr/>
        </p:nvSpPr>
        <p:spPr bwMode="auto">
          <a:xfrm flipH="1">
            <a:off x="4724400" y="4267200"/>
            <a:ext cx="838200" cy="533400"/>
          </a:xfrm>
          <a:prstGeom prst="line">
            <a:avLst/>
          </a:prstGeom>
          <a:noFill/>
          <a:ln w="571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2560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6" name="Oval 14">
            <a:extLst>
              <a:ext uri="{FF2B5EF4-FFF2-40B4-BE49-F238E27FC236}">
                <a16:creationId xmlns:a16="http://schemas.microsoft.com/office/drawing/2014/main" id="{E83512A9-6842-1B40-3AB5-AD3F3FF61351}"/>
              </a:ext>
            </a:extLst>
          </p:cNvPr>
          <p:cNvSpPr>
            <a:spLocks noChangeArrowheads="1"/>
          </p:cNvSpPr>
          <p:nvPr/>
        </p:nvSpPr>
        <p:spPr bwMode="auto">
          <a:xfrm>
            <a:off x="152400" y="914400"/>
            <a:ext cx="6019800" cy="48768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47" name="Oval 15">
            <a:extLst>
              <a:ext uri="{FF2B5EF4-FFF2-40B4-BE49-F238E27FC236}">
                <a16:creationId xmlns:a16="http://schemas.microsoft.com/office/drawing/2014/main" id="{6AC8E12C-E7C4-8930-1048-CAEDCAB6D434}"/>
              </a:ext>
            </a:extLst>
          </p:cNvPr>
          <p:cNvSpPr>
            <a:spLocks noChangeArrowheads="1"/>
          </p:cNvSpPr>
          <p:nvPr/>
        </p:nvSpPr>
        <p:spPr bwMode="auto">
          <a:xfrm>
            <a:off x="3048000" y="990600"/>
            <a:ext cx="5867400" cy="4800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48" name="WordArt 16">
            <a:extLst>
              <a:ext uri="{FF2B5EF4-FFF2-40B4-BE49-F238E27FC236}">
                <a16:creationId xmlns:a16="http://schemas.microsoft.com/office/drawing/2014/main" id="{B8B103EC-E516-6E2C-02F2-FEC0B118B5E6}"/>
              </a:ext>
            </a:extLst>
          </p:cNvPr>
          <p:cNvSpPr>
            <a:spLocks noChangeArrowheads="1" noChangeShapeType="1" noTextEdit="1"/>
          </p:cNvSpPr>
          <p:nvPr/>
        </p:nvSpPr>
        <p:spPr bwMode="auto">
          <a:xfrm rot="-1363837">
            <a:off x="304800" y="762000"/>
            <a:ext cx="2809875" cy="428625"/>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GB" sz="2400" kern="10">
                <a:ln w="9525">
                  <a:solidFill>
                    <a:srgbClr val="000000"/>
                  </a:solidFill>
                  <a:round/>
                  <a:headEnd/>
                  <a:tailEnd/>
                </a:ln>
                <a:solidFill>
                  <a:srgbClr val="000000"/>
                </a:solidFill>
                <a:latin typeface="Arial Black" panose="020B0A04020102020204" pitchFamily="34" charset="0"/>
              </a:rPr>
              <a:t>Nubian Pyramids</a:t>
            </a:r>
          </a:p>
        </p:txBody>
      </p:sp>
      <p:sp>
        <p:nvSpPr>
          <p:cNvPr id="18449" name="WordArt 17">
            <a:extLst>
              <a:ext uri="{FF2B5EF4-FFF2-40B4-BE49-F238E27FC236}">
                <a16:creationId xmlns:a16="http://schemas.microsoft.com/office/drawing/2014/main" id="{600910CB-8A28-F291-59D9-54601ED92460}"/>
              </a:ext>
            </a:extLst>
          </p:cNvPr>
          <p:cNvSpPr>
            <a:spLocks noChangeArrowheads="1" noChangeShapeType="1" noTextEdit="1"/>
          </p:cNvSpPr>
          <p:nvPr/>
        </p:nvSpPr>
        <p:spPr bwMode="auto">
          <a:xfrm rot="1189482">
            <a:off x="5715000" y="762000"/>
            <a:ext cx="3095625" cy="428625"/>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GB" sz="2400" kern="10">
                <a:ln w="9525">
                  <a:solidFill>
                    <a:srgbClr val="000000"/>
                  </a:solidFill>
                  <a:round/>
                  <a:headEnd/>
                  <a:tailEnd/>
                </a:ln>
                <a:solidFill>
                  <a:srgbClr val="000000"/>
                </a:solidFill>
                <a:latin typeface="Arial Black" panose="020B0A04020102020204" pitchFamily="34" charset="0"/>
              </a:rPr>
              <a:t>Egyptian Pyramids</a:t>
            </a:r>
          </a:p>
        </p:txBody>
      </p:sp>
      <p:sp>
        <p:nvSpPr>
          <p:cNvPr id="18450" name="Text Box 18">
            <a:extLst>
              <a:ext uri="{FF2B5EF4-FFF2-40B4-BE49-F238E27FC236}">
                <a16:creationId xmlns:a16="http://schemas.microsoft.com/office/drawing/2014/main" id="{42223FCB-5C68-8E06-6AF0-705B3DA25FB1}"/>
              </a:ext>
            </a:extLst>
          </p:cNvPr>
          <p:cNvSpPr txBox="1">
            <a:spLocks noChangeArrowheads="1"/>
          </p:cNvSpPr>
          <p:nvPr/>
        </p:nvSpPr>
        <p:spPr bwMode="auto">
          <a:xfrm>
            <a:off x="4267200" y="14478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Comic Sans MS" panose="030F0702030302020204" pitchFamily="66" charset="0"/>
              </a:rPr>
              <a:t>same</a:t>
            </a:r>
          </a:p>
        </p:txBody>
      </p:sp>
      <p:sp>
        <p:nvSpPr>
          <p:cNvPr id="18451" name="Text Box 19">
            <a:extLst>
              <a:ext uri="{FF2B5EF4-FFF2-40B4-BE49-F238E27FC236}">
                <a16:creationId xmlns:a16="http://schemas.microsoft.com/office/drawing/2014/main" id="{3C0C48F4-6985-9F57-DE67-356066E03316}"/>
              </a:ext>
            </a:extLst>
          </p:cNvPr>
          <p:cNvSpPr txBox="1">
            <a:spLocks noChangeArrowheads="1"/>
          </p:cNvSpPr>
          <p:nvPr/>
        </p:nvSpPr>
        <p:spPr bwMode="auto">
          <a:xfrm>
            <a:off x="2057400" y="5181600"/>
            <a:ext cx="1371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latin typeface="Comic Sans MS" panose="030F0702030302020204" pitchFamily="66" charset="0"/>
              </a:rPr>
              <a:t>different</a:t>
            </a:r>
          </a:p>
        </p:txBody>
      </p:sp>
      <p:sp>
        <p:nvSpPr>
          <p:cNvPr id="18452" name="Text Box 20">
            <a:extLst>
              <a:ext uri="{FF2B5EF4-FFF2-40B4-BE49-F238E27FC236}">
                <a16:creationId xmlns:a16="http://schemas.microsoft.com/office/drawing/2014/main" id="{E2C828E5-F227-D828-4145-8FFEAC737714}"/>
              </a:ext>
            </a:extLst>
          </p:cNvPr>
          <p:cNvSpPr txBox="1">
            <a:spLocks noChangeArrowheads="1"/>
          </p:cNvSpPr>
          <p:nvPr/>
        </p:nvSpPr>
        <p:spPr bwMode="auto">
          <a:xfrm>
            <a:off x="6019800" y="51816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latin typeface="Comic Sans MS" panose="030F0702030302020204" pitchFamily="66" charset="0"/>
              </a:rPr>
              <a:t>different</a:t>
            </a:r>
          </a:p>
        </p:txBody>
      </p:sp>
      <p:sp>
        <p:nvSpPr>
          <p:cNvPr id="18455" name="Text Box 23">
            <a:extLst>
              <a:ext uri="{FF2B5EF4-FFF2-40B4-BE49-F238E27FC236}">
                <a16:creationId xmlns:a16="http://schemas.microsoft.com/office/drawing/2014/main" id="{D5C203AA-A96C-AAB2-9EF3-77BC6443115A}"/>
              </a:ext>
            </a:extLst>
          </p:cNvPr>
          <p:cNvSpPr txBox="1">
            <a:spLocks noChangeArrowheads="1"/>
          </p:cNvSpPr>
          <p:nvPr/>
        </p:nvSpPr>
        <p:spPr bwMode="auto">
          <a:xfrm>
            <a:off x="1143000" y="1905000"/>
            <a:ext cx="17526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1600">
                <a:latin typeface="Lucida Handwriting" panose="03010101010101010101" pitchFamily="66" charset="0"/>
              </a:rPr>
              <a:t>Smaller</a:t>
            </a:r>
          </a:p>
          <a:p>
            <a:pPr>
              <a:spcBef>
                <a:spcPct val="50000"/>
              </a:spcBef>
              <a:buFontTx/>
              <a:buChar char="•"/>
            </a:pPr>
            <a:r>
              <a:rPr lang="en-US" altLang="en-US" sz="1600">
                <a:latin typeface="Lucida Handwriting" panose="03010101010101010101" pitchFamily="66" charset="0"/>
              </a:rPr>
              <a:t>Steeper</a:t>
            </a:r>
          </a:p>
        </p:txBody>
      </p:sp>
      <p:sp>
        <p:nvSpPr>
          <p:cNvPr id="18456" name="Text Box 24">
            <a:extLst>
              <a:ext uri="{FF2B5EF4-FFF2-40B4-BE49-F238E27FC236}">
                <a16:creationId xmlns:a16="http://schemas.microsoft.com/office/drawing/2014/main" id="{4C565270-8FC5-5BD0-50F4-602C9CBEA219}"/>
              </a:ext>
            </a:extLst>
          </p:cNvPr>
          <p:cNvSpPr txBox="1">
            <a:spLocks noChangeArrowheads="1"/>
          </p:cNvSpPr>
          <p:nvPr/>
        </p:nvSpPr>
        <p:spPr bwMode="auto">
          <a:xfrm>
            <a:off x="3657600" y="2514600"/>
            <a:ext cx="19050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1600">
                <a:latin typeface="Lucida Handwriting" panose="03010101010101010101" pitchFamily="66" charset="0"/>
              </a:rPr>
              <a:t>Triangular</a:t>
            </a:r>
          </a:p>
          <a:p>
            <a:pPr>
              <a:spcBef>
                <a:spcPct val="50000"/>
              </a:spcBef>
              <a:buFontTx/>
              <a:buChar char="•"/>
            </a:pPr>
            <a:r>
              <a:rPr lang="en-US" altLang="en-US" sz="1600">
                <a:latin typeface="Lucida Handwriting" panose="03010101010101010101" pitchFamily="66" charset="0"/>
              </a:rPr>
              <a:t>Tombs</a:t>
            </a:r>
          </a:p>
        </p:txBody>
      </p:sp>
      <p:sp>
        <p:nvSpPr>
          <p:cNvPr id="18457" name="Text Box 25">
            <a:extLst>
              <a:ext uri="{FF2B5EF4-FFF2-40B4-BE49-F238E27FC236}">
                <a16:creationId xmlns:a16="http://schemas.microsoft.com/office/drawing/2014/main" id="{F6CA80A2-4D45-2D45-70D0-C7AB50638173}"/>
              </a:ext>
            </a:extLst>
          </p:cNvPr>
          <p:cNvSpPr txBox="1">
            <a:spLocks noChangeArrowheads="1"/>
          </p:cNvSpPr>
          <p:nvPr/>
        </p:nvSpPr>
        <p:spPr bwMode="auto">
          <a:xfrm>
            <a:off x="6477000" y="1981200"/>
            <a:ext cx="1676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1600">
                <a:latin typeface="Lucida Handwriting" panose="03010101010101010101" pitchFamily="66" charset="0"/>
              </a:rPr>
              <a:t>Large</a:t>
            </a:r>
          </a:p>
          <a:p>
            <a:pPr>
              <a:spcBef>
                <a:spcPct val="50000"/>
              </a:spcBef>
              <a:buFontTx/>
              <a:buChar char="•"/>
            </a:pPr>
            <a:r>
              <a:rPr lang="en-US" altLang="en-US" sz="1600">
                <a:latin typeface="Lucida Handwriting" panose="03010101010101010101" pitchFamily="66" charset="0"/>
              </a:rPr>
              <a:t>Big blocks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WordArt 4">
            <a:extLst>
              <a:ext uri="{FF2B5EF4-FFF2-40B4-BE49-F238E27FC236}">
                <a16:creationId xmlns:a16="http://schemas.microsoft.com/office/drawing/2014/main" id="{2D05962F-63DD-EF07-95AE-F8B17132168E}"/>
              </a:ext>
            </a:extLst>
          </p:cNvPr>
          <p:cNvSpPr>
            <a:spLocks noChangeArrowheads="1" noChangeShapeType="1" noTextEdit="1"/>
          </p:cNvSpPr>
          <p:nvPr/>
        </p:nvSpPr>
        <p:spPr bwMode="auto">
          <a:xfrm>
            <a:off x="381000" y="304800"/>
            <a:ext cx="3238500" cy="874713"/>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contourClr>
                <a:srgbClr val="FFE701"/>
              </a:contourClr>
            </a:sp3d>
          </a:bodyPr>
          <a:lstStyle/>
          <a:p>
            <a:pPr algn="ctr"/>
            <a:r>
              <a:rPr lang="en-GB" sz="3600" kern="10">
                <a:ln w="9525">
                  <a:round/>
                  <a:headEnd/>
                  <a:tailEnd/>
                </a:ln>
                <a:gradFill rotWithShape="0">
                  <a:gsLst>
                    <a:gs pos="0">
                      <a:srgbClr val="FFE701"/>
                    </a:gs>
                    <a:gs pos="100000">
                      <a:srgbClr val="FE3E02"/>
                    </a:gs>
                  </a:gsLst>
                  <a:lin ang="5400000" scaled="1"/>
                </a:gradFill>
                <a:latin typeface="Impact" panose="020B0806030902050204" pitchFamily="34" charset="0"/>
              </a:rPr>
              <a:t>The Land of Nubia</a:t>
            </a:r>
          </a:p>
        </p:txBody>
      </p:sp>
      <p:sp>
        <p:nvSpPr>
          <p:cNvPr id="24581" name="Text Box 5">
            <a:extLst>
              <a:ext uri="{FF2B5EF4-FFF2-40B4-BE49-F238E27FC236}">
                <a16:creationId xmlns:a16="http://schemas.microsoft.com/office/drawing/2014/main" id="{914022BA-2C6B-6A88-91CB-40A9905B6B3A}"/>
              </a:ext>
            </a:extLst>
          </p:cNvPr>
          <p:cNvSpPr txBox="1">
            <a:spLocks noChangeArrowheads="1"/>
          </p:cNvSpPr>
          <p:nvPr/>
        </p:nvSpPr>
        <p:spPr bwMode="auto">
          <a:xfrm>
            <a:off x="1295400" y="1295400"/>
            <a:ext cx="65532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latin typeface="Comic Sans MS" panose="030F0702030302020204" pitchFamily="66" charset="0"/>
              </a:rPr>
              <a:t>For many centuries, the people and culture of Ancient Nubia were a mystery to the world. Even the Ancient Greeks wrote about an advanced culture that was mostly unknown to other civilizations of the time.</a:t>
            </a:r>
            <a:r>
              <a:rPr lang="en-US" altLang="en-US" sz="1600" b="1"/>
              <a:t> </a:t>
            </a:r>
          </a:p>
        </p:txBody>
      </p:sp>
      <p:pic>
        <p:nvPicPr>
          <p:cNvPr id="39945" name="Picture 9">
            <a:extLst>
              <a:ext uri="{FF2B5EF4-FFF2-40B4-BE49-F238E27FC236}">
                <a16:creationId xmlns:a16="http://schemas.microsoft.com/office/drawing/2014/main" id="{86F58518-7F87-83D7-41AB-CF1FE02DDD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429000"/>
            <a:ext cx="5638800" cy="3044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D238A60-3607-C0D1-F0C9-D7B1F410A3D6}"/>
              </a:ext>
            </a:extLst>
          </p:cNvPr>
          <p:cNvGraphicFramePr/>
          <p:nvPr/>
        </p:nvGraphicFramePr>
        <p:xfrm>
          <a:off x="990600" y="228600"/>
          <a:ext cx="73152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74" name="Text Box 14">
            <a:extLst>
              <a:ext uri="{FF2B5EF4-FFF2-40B4-BE49-F238E27FC236}">
                <a16:creationId xmlns:a16="http://schemas.microsoft.com/office/drawing/2014/main" id="{C8298A42-42E0-6376-914A-6128F7B3B92C}"/>
              </a:ext>
            </a:extLst>
          </p:cNvPr>
          <p:cNvSpPr txBox="1">
            <a:spLocks noChangeArrowheads="1"/>
          </p:cNvSpPr>
          <p:nvPr/>
        </p:nvSpPr>
        <p:spPr bwMode="auto">
          <a:xfrm>
            <a:off x="381000" y="457200"/>
            <a:ext cx="3505200" cy="246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Comic Sans MS" panose="030F0702030302020204" pitchFamily="66" charset="0"/>
              </a:rPr>
              <a:t>Africa was the home of four great civilizations; Nubia, Ghana, Mali and Songhay.</a:t>
            </a:r>
          </a:p>
          <a:p>
            <a:pPr>
              <a:spcBef>
                <a:spcPct val="50000"/>
              </a:spcBef>
            </a:pPr>
            <a:r>
              <a:rPr lang="en-US" altLang="en-US" sz="2400">
                <a:latin typeface="Comic Sans MS" panose="030F0702030302020204" pitchFamily="66" charset="0"/>
              </a:rPr>
              <a:t> </a:t>
            </a:r>
            <a:endParaRPr lang="en-US" altLang="en-US">
              <a:latin typeface="Comic Sans MS" panose="030F0702030302020204" pitchFamily="66" charset="0"/>
            </a:endParaRPr>
          </a:p>
        </p:txBody>
      </p:sp>
      <p:sp>
        <p:nvSpPr>
          <p:cNvPr id="15375" name="Text Box 15">
            <a:extLst>
              <a:ext uri="{FF2B5EF4-FFF2-40B4-BE49-F238E27FC236}">
                <a16:creationId xmlns:a16="http://schemas.microsoft.com/office/drawing/2014/main" id="{01ED70C0-ACE1-A36B-5BBC-ADF7AC1C5BE4}"/>
              </a:ext>
            </a:extLst>
          </p:cNvPr>
          <p:cNvSpPr txBox="1">
            <a:spLocks noChangeArrowheads="1"/>
          </p:cNvSpPr>
          <p:nvPr/>
        </p:nvSpPr>
        <p:spPr bwMode="auto">
          <a:xfrm>
            <a:off x="4267200" y="4495800"/>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Comic Sans MS" panose="030F0702030302020204" pitchFamily="66" charset="0"/>
                <a:hlinkClick r:id="rId7" action="ppaction://hlinksldjump"/>
              </a:rPr>
              <a:t>Enter</a:t>
            </a:r>
            <a:endParaRPr lang="en-US" altLang="en-US">
              <a:latin typeface="Comic Sans MS" panose="030F0702030302020204" pitchFamily="66" charset="0"/>
            </a:endParaRPr>
          </a:p>
        </p:txBody>
      </p:sp>
      <p:sp>
        <p:nvSpPr>
          <p:cNvPr id="15376" name="Text Box 16">
            <a:extLst>
              <a:ext uri="{FF2B5EF4-FFF2-40B4-BE49-F238E27FC236}">
                <a16:creationId xmlns:a16="http://schemas.microsoft.com/office/drawing/2014/main" id="{6EC2149D-7BD9-A600-78FC-3C6C5F898685}"/>
              </a:ext>
            </a:extLst>
          </p:cNvPr>
          <p:cNvSpPr txBox="1">
            <a:spLocks noChangeArrowheads="1"/>
          </p:cNvSpPr>
          <p:nvPr/>
        </p:nvSpPr>
        <p:spPr bwMode="auto">
          <a:xfrm>
            <a:off x="5334000" y="30480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Comic Sans MS" panose="030F0702030302020204" pitchFamily="66" charset="0"/>
                <a:hlinkClick r:id="rId8" action="ppaction://hlinksldjump"/>
              </a:rPr>
              <a:t>Enter</a:t>
            </a:r>
            <a:endParaRPr lang="en-US" altLang="en-US">
              <a:latin typeface="Comic Sans MS" panose="030F0702030302020204" pitchFamily="66" charset="0"/>
            </a:endParaRPr>
          </a:p>
        </p:txBody>
      </p:sp>
      <p:sp>
        <p:nvSpPr>
          <p:cNvPr id="15377" name="Text Box 17">
            <a:extLst>
              <a:ext uri="{FF2B5EF4-FFF2-40B4-BE49-F238E27FC236}">
                <a16:creationId xmlns:a16="http://schemas.microsoft.com/office/drawing/2014/main" id="{09154BE2-1969-0CDC-E6C6-EF86DFCA0E2C}"/>
              </a:ext>
            </a:extLst>
          </p:cNvPr>
          <p:cNvSpPr txBox="1">
            <a:spLocks noChangeArrowheads="1"/>
          </p:cNvSpPr>
          <p:nvPr/>
        </p:nvSpPr>
        <p:spPr bwMode="auto">
          <a:xfrm>
            <a:off x="4191000" y="1676400"/>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Comic Sans MS" panose="030F0702030302020204" pitchFamily="66" charset="0"/>
                <a:hlinkClick r:id="rId9" action="ppaction://hlinksldjump"/>
              </a:rPr>
              <a:t>Enter</a:t>
            </a:r>
            <a:endParaRPr lang="en-US" altLang="en-US">
              <a:latin typeface="Comic Sans MS" panose="030F0702030302020204" pitchFamily="66" charset="0"/>
            </a:endParaRPr>
          </a:p>
        </p:txBody>
      </p:sp>
      <p:sp>
        <p:nvSpPr>
          <p:cNvPr id="15392" name="Text Box 32">
            <a:extLst>
              <a:ext uri="{FF2B5EF4-FFF2-40B4-BE49-F238E27FC236}">
                <a16:creationId xmlns:a16="http://schemas.microsoft.com/office/drawing/2014/main" id="{63B67A90-5FF0-419F-17F3-4B66A5CAD6B8}"/>
              </a:ext>
            </a:extLst>
          </p:cNvPr>
          <p:cNvSpPr txBox="1">
            <a:spLocks noChangeArrowheads="1"/>
          </p:cNvSpPr>
          <p:nvPr/>
        </p:nvSpPr>
        <p:spPr bwMode="auto">
          <a:xfrm>
            <a:off x="2819400" y="3124200"/>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Comic Sans MS" panose="030F0702030302020204" pitchFamily="66" charset="0"/>
                <a:hlinkClick r:id="rId10" action="ppaction://hlinksldjump"/>
              </a:rPr>
              <a:t>Enter</a:t>
            </a:r>
            <a:endParaRPr lang="en-US" altLang="en-US">
              <a:latin typeface="Comic Sans MS" panose="030F0702030302020204" pitchFamily="66"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5">
            <a:extLst>
              <a:ext uri="{FF2B5EF4-FFF2-40B4-BE49-F238E27FC236}">
                <a16:creationId xmlns:a16="http://schemas.microsoft.com/office/drawing/2014/main" id="{802409C6-BA78-ED42-4036-BB0CDED09A87}"/>
              </a:ext>
            </a:extLst>
          </p:cNvPr>
          <p:cNvSpPr>
            <a:spLocks noChangeArrowheads="1"/>
          </p:cNvSpPr>
          <p:nvPr/>
        </p:nvSpPr>
        <p:spPr bwMode="auto">
          <a:xfrm>
            <a:off x="0"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graphicFrame>
        <p:nvGraphicFramePr>
          <p:cNvPr id="68665" name="Group 57">
            <a:extLst>
              <a:ext uri="{FF2B5EF4-FFF2-40B4-BE49-F238E27FC236}">
                <a16:creationId xmlns:a16="http://schemas.microsoft.com/office/drawing/2014/main" id="{4F4203DC-E9E8-D94A-2034-1494E5FB55BB}"/>
              </a:ext>
            </a:extLst>
          </p:cNvPr>
          <p:cNvGraphicFramePr>
            <a:graphicFrameLocks noGrp="1"/>
          </p:cNvGraphicFramePr>
          <p:nvPr/>
        </p:nvGraphicFramePr>
        <p:xfrm>
          <a:off x="762000" y="685800"/>
          <a:ext cx="7620000" cy="5257800"/>
        </p:xfrm>
        <a:graphic>
          <a:graphicData uri="http://schemas.openxmlformats.org/drawingml/2006/table">
            <a:tbl>
              <a:tblPr/>
              <a:tblGrid>
                <a:gridCol w="1524000">
                  <a:extLst>
                    <a:ext uri="{9D8B030D-6E8A-4147-A177-3AD203B41FA5}">
                      <a16:colId xmlns:a16="http://schemas.microsoft.com/office/drawing/2014/main" val="2631461251"/>
                    </a:ext>
                  </a:extLst>
                </a:gridCol>
                <a:gridCol w="1524000">
                  <a:extLst>
                    <a:ext uri="{9D8B030D-6E8A-4147-A177-3AD203B41FA5}">
                      <a16:colId xmlns:a16="http://schemas.microsoft.com/office/drawing/2014/main" val="1552864133"/>
                    </a:ext>
                  </a:extLst>
                </a:gridCol>
                <a:gridCol w="1524000">
                  <a:extLst>
                    <a:ext uri="{9D8B030D-6E8A-4147-A177-3AD203B41FA5}">
                      <a16:colId xmlns:a16="http://schemas.microsoft.com/office/drawing/2014/main" val="1562260981"/>
                    </a:ext>
                  </a:extLst>
                </a:gridCol>
                <a:gridCol w="1524000">
                  <a:extLst>
                    <a:ext uri="{9D8B030D-6E8A-4147-A177-3AD203B41FA5}">
                      <a16:colId xmlns:a16="http://schemas.microsoft.com/office/drawing/2014/main" val="2791901289"/>
                    </a:ext>
                  </a:extLst>
                </a:gridCol>
                <a:gridCol w="1524000">
                  <a:extLst>
                    <a:ext uri="{9D8B030D-6E8A-4147-A177-3AD203B41FA5}">
                      <a16:colId xmlns:a16="http://schemas.microsoft.com/office/drawing/2014/main" val="1874685754"/>
                    </a:ext>
                  </a:extLst>
                </a:gridCol>
              </a:tblGrid>
              <a:tr h="138747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Nubian Hieroglyphs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Cursive Version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Nubian Hieroglyphs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Cursive Version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1840849"/>
                  </a:ext>
                </a:extLst>
              </a:tr>
              <a:tr h="128905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59550164"/>
                  </a:ext>
                </a:extLst>
              </a:tr>
              <a:tr h="129063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99537518"/>
                  </a:ext>
                </a:extLst>
              </a:tr>
              <a:tr h="129063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37524523"/>
                  </a:ext>
                </a:extLst>
              </a:tr>
            </a:tbl>
          </a:graphicData>
        </a:graphic>
      </p:graphicFrame>
      <p:sp>
        <p:nvSpPr>
          <p:cNvPr id="68667" name="Freeform 59">
            <a:extLst>
              <a:ext uri="{FF2B5EF4-FFF2-40B4-BE49-F238E27FC236}">
                <a16:creationId xmlns:a16="http://schemas.microsoft.com/office/drawing/2014/main" id="{646C4C47-C12B-9760-EAAE-4AAAE43AED17}"/>
              </a:ext>
            </a:extLst>
          </p:cNvPr>
          <p:cNvSpPr>
            <a:spLocks/>
          </p:cNvSpPr>
          <p:nvPr/>
        </p:nvSpPr>
        <p:spPr bwMode="auto">
          <a:xfrm>
            <a:off x="1222375" y="2365375"/>
            <a:ext cx="763588" cy="284163"/>
          </a:xfrm>
          <a:custGeom>
            <a:avLst/>
            <a:gdLst>
              <a:gd name="T0" fmla="*/ 35 w 481"/>
              <a:gd name="T1" fmla="*/ 0 h 179"/>
              <a:gd name="T2" fmla="*/ 318 w 481"/>
              <a:gd name="T3" fmla="*/ 55 h 179"/>
              <a:gd name="T4" fmla="*/ 382 w 481"/>
              <a:gd name="T5" fmla="*/ 110 h 179"/>
              <a:gd name="T6" fmla="*/ 428 w 481"/>
              <a:gd name="T7" fmla="*/ 147 h 179"/>
              <a:gd name="T8" fmla="*/ 464 w 481"/>
              <a:gd name="T9" fmla="*/ 165 h 179"/>
            </a:gdLst>
            <a:ahLst/>
            <a:cxnLst>
              <a:cxn ang="0">
                <a:pos x="T0" y="T1"/>
              </a:cxn>
              <a:cxn ang="0">
                <a:pos x="T2" y="T3"/>
              </a:cxn>
              <a:cxn ang="0">
                <a:pos x="T4" y="T5"/>
              </a:cxn>
              <a:cxn ang="0">
                <a:pos x="T6" y="T7"/>
              </a:cxn>
              <a:cxn ang="0">
                <a:pos x="T8" y="T9"/>
              </a:cxn>
            </a:cxnLst>
            <a:rect l="0" t="0" r="r" b="b"/>
            <a:pathLst>
              <a:path w="481" h="179">
                <a:moveTo>
                  <a:pt x="35" y="0"/>
                </a:moveTo>
                <a:cubicBezTo>
                  <a:pt x="0" y="99"/>
                  <a:pt x="189" y="51"/>
                  <a:pt x="318" y="55"/>
                </a:cubicBezTo>
                <a:cubicBezTo>
                  <a:pt x="357" y="68"/>
                  <a:pt x="355" y="83"/>
                  <a:pt x="382" y="110"/>
                </a:cubicBezTo>
                <a:cubicBezTo>
                  <a:pt x="396" y="124"/>
                  <a:pt x="411" y="137"/>
                  <a:pt x="428" y="147"/>
                </a:cubicBezTo>
                <a:cubicBezTo>
                  <a:pt x="481" y="179"/>
                  <a:pt x="439" y="140"/>
                  <a:pt x="464" y="16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668" name="Oval 60">
            <a:extLst>
              <a:ext uri="{FF2B5EF4-FFF2-40B4-BE49-F238E27FC236}">
                <a16:creationId xmlns:a16="http://schemas.microsoft.com/office/drawing/2014/main" id="{490D4E6C-9F46-1731-B496-6D578873BBCE}"/>
              </a:ext>
            </a:extLst>
          </p:cNvPr>
          <p:cNvSpPr>
            <a:spLocks noChangeArrowheads="1"/>
          </p:cNvSpPr>
          <p:nvPr/>
        </p:nvSpPr>
        <p:spPr bwMode="auto">
          <a:xfrm>
            <a:off x="1524000" y="2133600"/>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669" name="AutoShape 61">
            <a:extLst>
              <a:ext uri="{FF2B5EF4-FFF2-40B4-BE49-F238E27FC236}">
                <a16:creationId xmlns:a16="http://schemas.microsoft.com/office/drawing/2014/main" id="{0C1E5751-F3F2-6B07-4A99-ABCE09CA97BC}"/>
              </a:ext>
            </a:extLst>
          </p:cNvPr>
          <p:cNvSpPr>
            <a:spLocks noChangeArrowheads="1"/>
          </p:cNvSpPr>
          <p:nvPr/>
        </p:nvSpPr>
        <p:spPr bwMode="auto">
          <a:xfrm rot="10800000">
            <a:off x="1524000" y="2438400"/>
            <a:ext cx="228600" cy="609600"/>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670" name="Line 62">
            <a:extLst>
              <a:ext uri="{FF2B5EF4-FFF2-40B4-BE49-F238E27FC236}">
                <a16:creationId xmlns:a16="http://schemas.microsoft.com/office/drawing/2014/main" id="{B33CE534-B474-4A22-6C5B-F72F3675758A}"/>
              </a:ext>
            </a:extLst>
          </p:cNvPr>
          <p:cNvSpPr>
            <a:spLocks noChangeShapeType="1"/>
          </p:cNvSpPr>
          <p:nvPr/>
        </p:nvSpPr>
        <p:spPr bwMode="auto">
          <a:xfrm flipH="1">
            <a:off x="1447800" y="3048000"/>
            <a:ext cx="1524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671" name="Line 63">
            <a:extLst>
              <a:ext uri="{FF2B5EF4-FFF2-40B4-BE49-F238E27FC236}">
                <a16:creationId xmlns:a16="http://schemas.microsoft.com/office/drawing/2014/main" id="{934C7A59-61CF-8B9D-B9A0-5267CAFC3E64}"/>
              </a:ext>
            </a:extLst>
          </p:cNvPr>
          <p:cNvSpPr>
            <a:spLocks noChangeShapeType="1"/>
          </p:cNvSpPr>
          <p:nvPr/>
        </p:nvSpPr>
        <p:spPr bwMode="auto">
          <a:xfrm flipH="1" flipV="1">
            <a:off x="1676400" y="30480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672" name="Line 64">
            <a:extLst>
              <a:ext uri="{FF2B5EF4-FFF2-40B4-BE49-F238E27FC236}">
                <a16:creationId xmlns:a16="http://schemas.microsoft.com/office/drawing/2014/main" id="{8C2848FF-CD91-E61A-7A7F-F24ACE9FD7FA}"/>
              </a:ext>
            </a:extLst>
          </p:cNvPr>
          <p:cNvSpPr>
            <a:spLocks noChangeShapeType="1"/>
          </p:cNvSpPr>
          <p:nvPr/>
        </p:nvSpPr>
        <p:spPr bwMode="auto">
          <a:xfrm flipH="1">
            <a:off x="1295400" y="3200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673" name="Line 65">
            <a:extLst>
              <a:ext uri="{FF2B5EF4-FFF2-40B4-BE49-F238E27FC236}">
                <a16:creationId xmlns:a16="http://schemas.microsoft.com/office/drawing/2014/main" id="{D46939C4-8551-7523-9EB1-DEF5A1D13A42}"/>
              </a:ext>
            </a:extLst>
          </p:cNvPr>
          <p:cNvSpPr>
            <a:spLocks noChangeShapeType="1"/>
          </p:cNvSpPr>
          <p:nvPr/>
        </p:nvSpPr>
        <p:spPr bwMode="auto">
          <a:xfrm flipH="1">
            <a:off x="1447800" y="3352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676" name="Line 68">
            <a:extLst>
              <a:ext uri="{FF2B5EF4-FFF2-40B4-BE49-F238E27FC236}">
                <a16:creationId xmlns:a16="http://schemas.microsoft.com/office/drawing/2014/main" id="{C87A7D85-DA8E-C745-25C4-406460B1CECF}"/>
              </a:ext>
            </a:extLst>
          </p:cNvPr>
          <p:cNvSpPr>
            <a:spLocks noChangeShapeType="1"/>
          </p:cNvSpPr>
          <p:nvPr/>
        </p:nvSpPr>
        <p:spPr bwMode="auto">
          <a:xfrm flipH="1">
            <a:off x="1600200" y="3200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678" name="Line 70">
            <a:extLst>
              <a:ext uri="{FF2B5EF4-FFF2-40B4-BE49-F238E27FC236}">
                <a16:creationId xmlns:a16="http://schemas.microsoft.com/office/drawing/2014/main" id="{6A92C562-9431-B7E2-D16D-1C9D4725B608}"/>
              </a:ext>
            </a:extLst>
          </p:cNvPr>
          <p:cNvSpPr>
            <a:spLocks noChangeShapeType="1"/>
          </p:cNvSpPr>
          <p:nvPr/>
        </p:nvSpPr>
        <p:spPr bwMode="auto">
          <a:xfrm flipH="1">
            <a:off x="2514600" y="2286000"/>
            <a:ext cx="3048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679" name="Line 71">
            <a:extLst>
              <a:ext uri="{FF2B5EF4-FFF2-40B4-BE49-F238E27FC236}">
                <a16:creationId xmlns:a16="http://schemas.microsoft.com/office/drawing/2014/main" id="{172315DD-C93C-CE4E-BDF7-74B09EA83A68}"/>
              </a:ext>
            </a:extLst>
          </p:cNvPr>
          <p:cNvSpPr>
            <a:spLocks noChangeShapeType="1"/>
          </p:cNvSpPr>
          <p:nvPr/>
        </p:nvSpPr>
        <p:spPr bwMode="auto">
          <a:xfrm>
            <a:off x="2514600" y="26670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680" name="Line 72">
            <a:extLst>
              <a:ext uri="{FF2B5EF4-FFF2-40B4-BE49-F238E27FC236}">
                <a16:creationId xmlns:a16="http://schemas.microsoft.com/office/drawing/2014/main" id="{ACCF185A-6C21-7DA1-3A03-71C5C1B5C162}"/>
              </a:ext>
            </a:extLst>
          </p:cNvPr>
          <p:cNvSpPr>
            <a:spLocks noChangeShapeType="1"/>
          </p:cNvSpPr>
          <p:nvPr/>
        </p:nvSpPr>
        <p:spPr bwMode="auto">
          <a:xfrm flipH="1">
            <a:off x="2895600" y="2286000"/>
            <a:ext cx="76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681" name="Freeform 73">
            <a:extLst>
              <a:ext uri="{FF2B5EF4-FFF2-40B4-BE49-F238E27FC236}">
                <a16:creationId xmlns:a16="http://schemas.microsoft.com/office/drawing/2014/main" id="{312D991C-508C-6F43-7C72-2DD31B60540B}"/>
              </a:ext>
            </a:extLst>
          </p:cNvPr>
          <p:cNvSpPr>
            <a:spLocks/>
          </p:cNvSpPr>
          <p:nvPr/>
        </p:nvSpPr>
        <p:spPr bwMode="auto">
          <a:xfrm>
            <a:off x="1130300" y="3517900"/>
            <a:ext cx="850900" cy="647700"/>
          </a:xfrm>
          <a:custGeom>
            <a:avLst/>
            <a:gdLst>
              <a:gd name="T0" fmla="*/ 8 w 536"/>
              <a:gd name="T1" fmla="*/ 136 h 408"/>
              <a:gd name="T2" fmla="*/ 200 w 536"/>
              <a:gd name="T3" fmla="*/ 40 h 408"/>
              <a:gd name="T4" fmla="*/ 56 w 536"/>
              <a:gd name="T5" fmla="*/ 376 h 408"/>
              <a:gd name="T6" fmla="*/ 536 w 536"/>
              <a:gd name="T7" fmla="*/ 232 h 408"/>
            </a:gdLst>
            <a:ahLst/>
            <a:cxnLst>
              <a:cxn ang="0">
                <a:pos x="T0" y="T1"/>
              </a:cxn>
              <a:cxn ang="0">
                <a:pos x="T2" y="T3"/>
              </a:cxn>
              <a:cxn ang="0">
                <a:pos x="T4" y="T5"/>
              </a:cxn>
              <a:cxn ang="0">
                <a:pos x="T6" y="T7"/>
              </a:cxn>
            </a:cxnLst>
            <a:rect l="0" t="0" r="r" b="b"/>
            <a:pathLst>
              <a:path w="536" h="408">
                <a:moveTo>
                  <a:pt x="8" y="136"/>
                </a:moveTo>
                <a:cubicBezTo>
                  <a:pt x="100" y="68"/>
                  <a:pt x="192" y="0"/>
                  <a:pt x="200" y="40"/>
                </a:cubicBezTo>
                <a:cubicBezTo>
                  <a:pt x="208" y="80"/>
                  <a:pt x="0" y="344"/>
                  <a:pt x="56" y="376"/>
                </a:cubicBezTo>
                <a:cubicBezTo>
                  <a:pt x="112" y="408"/>
                  <a:pt x="448" y="256"/>
                  <a:pt x="536" y="23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682" name="Freeform 74">
            <a:extLst>
              <a:ext uri="{FF2B5EF4-FFF2-40B4-BE49-F238E27FC236}">
                <a16:creationId xmlns:a16="http://schemas.microsoft.com/office/drawing/2014/main" id="{C069CD28-DE02-74C7-C71C-79C74761C2C3}"/>
              </a:ext>
            </a:extLst>
          </p:cNvPr>
          <p:cNvSpPr>
            <a:spLocks/>
          </p:cNvSpPr>
          <p:nvPr/>
        </p:nvSpPr>
        <p:spPr bwMode="auto">
          <a:xfrm>
            <a:off x="1219200" y="3657600"/>
            <a:ext cx="152400" cy="1588"/>
          </a:xfrm>
          <a:custGeom>
            <a:avLst/>
            <a:gdLst>
              <a:gd name="T0" fmla="*/ 0 w 96"/>
              <a:gd name="T1" fmla="*/ 0 h 1"/>
              <a:gd name="T2" fmla="*/ 96 w 96"/>
              <a:gd name="T3" fmla="*/ 0 h 1"/>
            </a:gdLst>
            <a:ahLst/>
            <a:cxnLst>
              <a:cxn ang="0">
                <a:pos x="T0" y="T1"/>
              </a:cxn>
              <a:cxn ang="0">
                <a:pos x="T2" y="T3"/>
              </a:cxn>
            </a:cxnLst>
            <a:rect l="0" t="0" r="r" b="b"/>
            <a:pathLst>
              <a:path w="96" h="1">
                <a:moveTo>
                  <a:pt x="0" y="0"/>
                </a:moveTo>
                <a:cubicBezTo>
                  <a:pt x="40" y="0"/>
                  <a:pt x="80" y="0"/>
                  <a:pt x="96"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683" name="Freeform 75">
            <a:extLst>
              <a:ext uri="{FF2B5EF4-FFF2-40B4-BE49-F238E27FC236}">
                <a16:creationId xmlns:a16="http://schemas.microsoft.com/office/drawing/2014/main" id="{A8CE4C8A-722B-120D-9830-5DB7084594A6}"/>
              </a:ext>
            </a:extLst>
          </p:cNvPr>
          <p:cNvSpPr>
            <a:spLocks/>
          </p:cNvSpPr>
          <p:nvPr/>
        </p:nvSpPr>
        <p:spPr bwMode="auto">
          <a:xfrm>
            <a:off x="1295400" y="3810000"/>
            <a:ext cx="533400" cy="88900"/>
          </a:xfrm>
          <a:custGeom>
            <a:avLst/>
            <a:gdLst>
              <a:gd name="T0" fmla="*/ 0 w 336"/>
              <a:gd name="T1" fmla="*/ 8 h 56"/>
              <a:gd name="T2" fmla="*/ 192 w 336"/>
              <a:gd name="T3" fmla="*/ 8 h 56"/>
              <a:gd name="T4" fmla="*/ 336 w 336"/>
              <a:gd name="T5" fmla="*/ 56 h 56"/>
            </a:gdLst>
            <a:ahLst/>
            <a:cxnLst>
              <a:cxn ang="0">
                <a:pos x="T0" y="T1"/>
              </a:cxn>
              <a:cxn ang="0">
                <a:pos x="T2" y="T3"/>
              </a:cxn>
              <a:cxn ang="0">
                <a:pos x="T4" y="T5"/>
              </a:cxn>
            </a:cxnLst>
            <a:rect l="0" t="0" r="r" b="b"/>
            <a:pathLst>
              <a:path w="336" h="56">
                <a:moveTo>
                  <a:pt x="0" y="8"/>
                </a:moveTo>
                <a:cubicBezTo>
                  <a:pt x="68" y="4"/>
                  <a:pt x="136" y="0"/>
                  <a:pt x="192" y="8"/>
                </a:cubicBezTo>
                <a:cubicBezTo>
                  <a:pt x="248" y="16"/>
                  <a:pt x="312" y="48"/>
                  <a:pt x="336" y="5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684" name="Line 76">
            <a:extLst>
              <a:ext uri="{FF2B5EF4-FFF2-40B4-BE49-F238E27FC236}">
                <a16:creationId xmlns:a16="http://schemas.microsoft.com/office/drawing/2014/main" id="{5EA70E0E-AD02-E52C-06B3-899FF28CD12E}"/>
              </a:ext>
            </a:extLst>
          </p:cNvPr>
          <p:cNvSpPr>
            <a:spLocks noChangeShapeType="1"/>
          </p:cNvSpPr>
          <p:nvPr/>
        </p:nvSpPr>
        <p:spPr bwMode="auto">
          <a:xfrm flipH="1">
            <a:off x="1295400" y="41148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685" name="Line 77">
            <a:extLst>
              <a:ext uri="{FF2B5EF4-FFF2-40B4-BE49-F238E27FC236}">
                <a16:creationId xmlns:a16="http://schemas.microsoft.com/office/drawing/2014/main" id="{376BCC73-570C-C9C4-E0FD-0FD2CFDF87C2}"/>
              </a:ext>
            </a:extLst>
          </p:cNvPr>
          <p:cNvSpPr>
            <a:spLocks noChangeShapeType="1"/>
          </p:cNvSpPr>
          <p:nvPr/>
        </p:nvSpPr>
        <p:spPr bwMode="auto">
          <a:xfrm flipH="1">
            <a:off x="1524000" y="4038600"/>
            <a:ext cx="762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686" name="Line 78">
            <a:extLst>
              <a:ext uri="{FF2B5EF4-FFF2-40B4-BE49-F238E27FC236}">
                <a16:creationId xmlns:a16="http://schemas.microsoft.com/office/drawing/2014/main" id="{046422E1-5E5C-3FEC-82CE-0CF0DB891548}"/>
              </a:ext>
            </a:extLst>
          </p:cNvPr>
          <p:cNvSpPr>
            <a:spLocks noChangeShapeType="1"/>
          </p:cNvSpPr>
          <p:nvPr/>
        </p:nvSpPr>
        <p:spPr bwMode="auto">
          <a:xfrm flipH="1">
            <a:off x="1371600" y="4343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687" name="Line 79">
            <a:extLst>
              <a:ext uri="{FF2B5EF4-FFF2-40B4-BE49-F238E27FC236}">
                <a16:creationId xmlns:a16="http://schemas.microsoft.com/office/drawing/2014/main" id="{E7E273AC-BC47-47C0-910F-996604B15889}"/>
              </a:ext>
            </a:extLst>
          </p:cNvPr>
          <p:cNvSpPr>
            <a:spLocks noChangeShapeType="1"/>
          </p:cNvSpPr>
          <p:nvPr/>
        </p:nvSpPr>
        <p:spPr bwMode="auto">
          <a:xfrm flipH="1">
            <a:off x="1143000" y="4343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690" name="Freeform 82">
            <a:extLst>
              <a:ext uri="{FF2B5EF4-FFF2-40B4-BE49-F238E27FC236}">
                <a16:creationId xmlns:a16="http://schemas.microsoft.com/office/drawing/2014/main" id="{2B38CA13-B565-E4CF-2DB0-2AE400F03353}"/>
              </a:ext>
            </a:extLst>
          </p:cNvPr>
          <p:cNvSpPr>
            <a:spLocks/>
          </p:cNvSpPr>
          <p:nvPr/>
        </p:nvSpPr>
        <p:spPr bwMode="auto">
          <a:xfrm>
            <a:off x="2895600" y="3657600"/>
            <a:ext cx="533400" cy="838200"/>
          </a:xfrm>
          <a:custGeom>
            <a:avLst/>
            <a:gdLst>
              <a:gd name="T0" fmla="*/ 0 w 336"/>
              <a:gd name="T1" fmla="*/ 0 h 528"/>
              <a:gd name="T2" fmla="*/ 192 w 336"/>
              <a:gd name="T3" fmla="*/ 96 h 528"/>
              <a:gd name="T4" fmla="*/ 48 w 336"/>
              <a:gd name="T5" fmla="*/ 144 h 528"/>
              <a:gd name="T6" fmla="*/ 144 w 336"/>
              <a:gd name="T7" fmla="*/ 240 h 528"/>
              <a:gd name="T8" fmla="*/ 0 w 336"/>
              <a:gd name="T9" fmla="*/ 288 h 528"/>
              <a:gd name="T10" fmla="*/ 336 w 336"/>
              <a:gd name="T11" fmla="*/ 528 h 528"/>
            </a:gdLst>
            <a:ahLst/>
            <a:cxnLst>
              <a:cxn ang="0">
                <a:pos x="T0" y="T1"/>
              </a:cxn>
              <a:cxn ang="0">
                <a:pos x="T2" y="T3"/>
              </a:cxn>
              <a:cxn ang="0">
                <a:pos x="T4" y="T5"/>
              </a:cxn>
              <a:cxn ang="0">
                <a:pos x="T6" y="T7"/>
              </a:cxn>
              <a:cxn ang="0">
                <a:pos x="T8" y="T9"/>
              </a:cxn>
              <a:cxn ang="0">
                <a:pos x="T10" y="T11"/>
              </a:cxn>
            </a:cxnLst>
            <a:rect l="0" t="0" r="r" b="b"/>
            <a:pathLst>
              <a:path w="336" h="528">
                <a:moveTo>
                  <a:pt x="0" y="0"/>
                </a:moveTo>
                <a:lnTo>
                  <a:pt x="192" y="96"/>
                </a:lnTo>
                <a:lnTo>
                  <a:pt x="48" y="144"/>
                </a:lnTo>
                <a:lnTo>
                  <a:pt x="144" y="240"/>
                </a:lnTo>
                <a:lnTo>
                  <a:pt x="0" y="288"/>
                </a:lnTo>
                <a:lnTo>
                  <a:pt x="336" y="528"/>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691" name="Text Box 83">
            <a:extLst>
              <a:ext uri="{FF2B5EF4-FFF2-40B4-BE49-F238E27FC236}">
                <a16:creationId xmlns:a16="http://schemas.microsoft.com/office/drawing/2014/main" id="{0D3A6986-C7FB-70FD-2A98-06AE8514594C}"/>
              </a:ext>
            </a:extLst>
          </p:cNvPr>
          <p:cNvSpPr txBox="1">
            <a:spLocks noChangeArrowheads="1"/>
          </p:cNvSpPr>
          <p:nvPr/>
        </p:nvSpPr>
        <p:spPr bwMode="auto">
          <a:xfrm>
            <a:off x="762000" y="2133600"/>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I</a:t>
            </a:r>
          </a:p>
        </p:txBody>
      </p:sp>
      <p:sp>
        <p:nvSpPr>
          <p:cNvPr id="68692" name="Text Box 84">
            <a:extLst>
              <a:ext uri="{FF2B5EF4-FFF2-40B4-BE49-F238E27FC236}">
                <a16:creationId xmlns:a16="http://schemas.microsoft.com/office/drawing/2014/main" id="{6E4D002C-1343-C9DD-3ECF-0F654014D151}"/>
              </a:ext>
            </a:extLst>
          </p:cNvPr>
          <p:cNvSpPr txBox="1">
            <a:spLocks noChangeArrowheads="1"/>
          </p:cNvSpPr>
          <p:nvPr/>
        </p:nvSpPr>
        <p:spPr bwMode="auto">
          <a:xfrm>
            <a:off x="762000" y="3352800"/>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K</a:t>
            </a:r>
          </a:p>
        </p:txBody>
      </p:sp>
      <p:sp>
        <p:nvSpPr>
          <p:cNvPr id="68693" name="Freeform 85">
            <a:extLst>
              <a:ext uri="{FF2B5EF4-FFF2-40B4-BE49-F238E27FC236}">
                <a16:creationId xmlns:a16="http://schemas.microsoft.com/office/drawing/2014/main" id="{62EA7829-E7B1-7DA0-59EB-C2ED7478F37C}"/>
              </a:ext>
            </a:extLst>
          </p:cNvPr>
          <p:cNvSpPr>
            <a:spLocks/>
          </p:cNvSpPr>
          <p:nvPr/>
        </p:nvSpPr>
        <p:spPr bwMode="auto">
          <a:xfrm>
            <a:off x="1260475" y="5043488"/>
            <a:ext cx="304800" cy="401637"/>
          </a:xfrm>
          <a:custGeom>
            <a:avLst/>
            <a:gdLst>
              <a:gd name="T0" fmla="*/ 0 w 192"/>
              <a:gd name="T1" fmla="*/ 8 h 253"/>
              <a:gd name="T2" fmla="*/ 79 w 192"/>
              <a:gd name="T3" fmla="*/ 43 h 253"/>
              <a:gd name="T4" fmla="*/ 122 w 192"/>
              <a:gd name="T5" fmla="*/ 70 h 253"/>
              <a:gd name="T6" fmla="*/ 157 w 192"/>
              <a:gd name="T7" fmla="*/ 113 h 253"/>
              <a:gd name="T8" fmla="*/ 149 w 192"/>
              <a:gd name="T9" fmla="*/ 235 h 253"/>
              <a:gd name="T10" fmla="*/ 96 w 192"/>
              <a:gd name="T11" fmla="*/ 253 h 253"/>
              <a:gd name="T12" fmla="*/ 26 w 192"/>
              <a:gd name="T13" fmla="*/ 227 h 253"/>
              <a:gd name="T14" fmla="*/ 35 w 192"/>
              <a:gd name="T15" fmla="*/ 148 h 253"/>
              <a:gd name="T16" fmla="*/ 53 w 192"/>
              <a:gd name="T17" fmla="*/ 131 h 253"/>
              <a:gd name="T18" fmla="*/ 192 w 192"/>
              <a:gd name="T1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253">
                <a:moveTo>
                  <a:pt x="0" y="8"/>
                </a:moveTo>
                <a:cubicBezTo>
                  <a:pt x="35" y="17"/>
                  <a:pt x="46" y="33"/>
                  <a:pt x="79" y="43"/>
                </a:cubicBezTo>
                <a:cubicBezTo>
                  <a:pt x="118" y="85"/>
                  <a:pt x="71" y="40"/>
                  <a:pt x="122" y="70"/>
                </a:cubicBezTo>
                <a:cubicBezTo>
                  <a:pt x="138" y="79"/>
                  <a:pt x="148" y="99"/>
                  <a:pt x="157" y="113"/>
                </a:cubicBezTo>
                <a:cubicBezTo>
                  <a:pt x="154" y="154"/>
                  <a:pt x="165" y="198"/>
                  <a:pt x="149" y="235"/>
                </a:cubicBezTo>
                <a:cubicBezTo>
                  <a:pt x="142" y="252"/>
                  <a:pt x="96" y="253"/>
                  <a:pt x="96" y="253"/>
                </a:cubicBezTo>
                <a:cubicBezTo>
                  <a:pt x="71" y="249"/>
                  <a:pt x="28" y="252"/>
                  <a:pt x="26" y="227"/>
                </a:cubicBezTo>
                <a:cubicBezTo>
                  <a:pt x="24" y="201"/>
                  <a:pt x="28" y="174"/>
                  <a:pt x="35" y="148"/>
                </a:cubicBezTo>
                <a:cubicBezTo>
                  <a:pt x="37" y="140"/>
                  <a:pt x="48" y="138"/>
                  <a:pt x="53" y="131"/>
                </a:cubicBezTo>
                <a:cubicBezTo>
                  <a:pt x="88" y="84"/>
                  <a:pt x="125" y="0"/>
                  <a:pt x="192"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694" name="Freeform 86">
            <a:extLst>
              <a:ext uri="{FF2B5EF4-FFF2-40B4-BE49-F238E27FC236}">
                <a16:creationId xmlns:a16="http://schemas.microsoft.com/office/drawing/2014/main" id="{6A4CEFA2-B58E-3EC3-4C72-4413ECE3229D}"/>
              </a:ext>
            </a:extLst>
          </p:cNvPr>
          <p:cNvSpPr>
            <a:spLocks/>
          </p:cNvSpPr>
          <p:nvPr/>
        </p:nvSpPr>
        <p:spPr bwMode="auto">
          <a:xfrm>
            <a:off x="1398588" y="4849813"/>
            <a:ext cx="441325" cy="900112"/>
          </a:xfrm>
          <a:custGeom>
            <a:avLst/>
            <a:gdLst>
              <a:gd name="T0" fmla="*/ 0 w 278"/>
              <a:gd name="T1" fmla="*/ 165 h 567"/>
              <a:gd name="T2" fmla="*/ 9 w 278"/>
              <a:gd name="T3" fmla="*/ 69 h 567"/>
              <a:gd name="T4" fmla="*/ 114 w 278"/>
              <a:gd name="T5" fmla="*/ 0 h 567"/>
              <a:gd name="T6" fmla="*/ 219 w 278"/>
              <a:gd name="T7" fmla="*/ 8 h 567"/>
              <a:gd name="T8" fmla="*/ 262 w 278"/>
              <a:gd name="T9" fmla="*/ 17 h 567"/>
              <a:gd name="T10" fmla="*/ 254 w 278"/>
              <a:gd name="T11" fmla="*/ 567 h 567"/>
            </a:gdLst>
            <a:ahLst/>
            <a:cxnLst>
              <a:cxn ang="0">
                <a:pos x="T0" y="T1"/>
              </a:cxn>
              <a:cxn ang="0">
                <a:pos x="T2" y="T3"/>
              </a:cxn>
              <a:cxn ang="0">
                <a:pos x="T4" y="T5"/>
              </a:cxn>
              <a:cxn ang="0">
                <a:pos x="T6" y="T7"/>
              </a:cxn>
              <a:cxn ang="0">
                <a:pos x="T8" y="T9"/>
              </a:cxn>
              <a:cxn ang="0">
                <a:pos x="T10" y="T11"/>
              </a:cxn>
            </a:cxnLst>
            <a:rect l="0" t="0" r="r" b="b"/>
            <a:pathLst>
              <a:path w="278" h="567">
                <a:moveTo>
                  <a:pt x="0" y="165"/>
                </a:moveTo>
                <a:cubicBezTo>
                  <a:pt x="3" y="133"/>
                  <a:pt x="2" y="100"/>
                  <a:pt x="9" y="69"/>
                </a:cubicBezTo>
                <a:cubicBezTo>
                  <a:pt x="19" y="25"/>
                  <a:pt x="79" y="11"/>
                  <a:pt x="114" y="0"/>
                </a:cubicBezTo>
                <a:cubicBezTo>
                  <a:pt x="149" y="3"/>
                  <a:pt x="184" y="4"/>
                  <a:pt x="219" y="8"/>
                </a:cubicBezTo>
                <a:cubicBezTo>
                  <a:pt x="234" y="10"/>
                  <a:pt x="261" y="2"/>
                  <a:pt x="262" y="17"/>
                </a:cubicBezTo>
                <a:cubicBezTo>
                  <a:pt x="278" y="200"/>
                  <a:pt x="254" y="384"/>
                  <a:pt x="254" y="567"/>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695" name="Freeform 87">
            <a:extLst>
              <a:ext uri="{FF2B5EF4-FFF2-40B4-BE49-F238E27FC236}">
                <a16:creationId xmlns:a16="http://schemas.microsoft.com/office/drawing/2014/main" id="{082EF6CF-2C7F-08C9-8313-65D19DC796FD}"/>
              </a:ext>
            </a:extLst>
          </p:cNvPr>
          <p:cNvSpPr>
            <a:spLocks/>
          </p:cNvSpPr>
          <p:nvPr/>
        </p:nvSpPr>
        <p:spPr bwMode="auto">
          <a:xfrm>
            <a:off x="2646363" y="4924425"/>
            <a:ext cx="735012" cy="619125"/>
          </a:xfrm>
          <a:custGeom>
            <a:avLst/>
            <a:gdLst>
              <a:gd name="T0" fmla="*/ 0 w 463"/>
              <a:gd name="T1" fmla="*/ 40 h 390"/>
              <a:gd name="T2" fmla="*/ 253 w 463"/>
              <a:gd name="T3" fmla="*/ 57 h 390"/>
              <a:gd name="T4" fmla="*/ 52 w 463"/>
              <a:gd name="T5" fmla="*/ 223 h 390"/>
              <a:gd name="T6" fmla="*/ 44 w 463"/>
              <a:gd name="T7" fmla="*/ 371 h 390"/>
              <a:gd name="T8" fmla="*/ 96 w 463"/>
              <a:gd name="T9" fmla="*/ 389 h 390"/>
              <a:gd name="T10" fmla="*/ 262 w 463"/>
              <a:gd name="T11" fmla="*/ 380 h 390"/>
              <a:gd name="T12" fmla="*/ 279 w 463"/>
              <a:gd name="T13" fmla="*/ 354 h 390"/>
              <a:gd name="T14" fmla="*/ 270 w 463"/>
              <a:gd name="T15" fmla="*/ 241 h 390"/>
              <a:gd name="T16" fmla="*/ 192 w 463"/>
              <a:gd name="T17" fmla="*/ 11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3" h="390">
                <a:moveTo>
                  <a:pt x="0" y="40"/>
                </a:moveTo>
                <a:cubicBezTo>
                  <a:pt x="117" y="0"/>
                  <a:pt x="463" y="19"/>
                  <a:pt x="253" y="57"/>
                </a:cubicBezTo>
                <a:cubicBezTo>
                  <a:pt x="171" y="99"/>
                  <a:pt x="117" y="162"/>
                  <a:pt x="52" y="223"/>
                </a:cubicBezTo>
                <a:cubicBezTo>
                  <a:pt x="37" y="272"/>
                  <a:pt x="14" y="315"/>
                  <a:pt x="44" y="371"/>
                </a:cubicBezTo>
                <a:cubicBezTo>
                  <a:pt x="53" y="387"/>
                  <a:pt x="96" y="389"/>
                  <a:pt x="96" y="389"/>
                </a:cubicBezTo>
                <a:cubicBezTo>
                  <a:pt x="151" y="386"/>
                  <a:pt x="208" y="390"/>
                  <a:pt x="262" y="380"/>
                </a:cubicBezTo>
                <a:cubicBezTo>
                  <a:pt x="272" y="378"/>
                  <a:pt x="278" y="364"/>
                  <a:pt x="279" y="354"/>
                </a:cubicBezTo>
                <a:cubicBezTo>
                  <a:pt x="281" y="316"/>
                  <a:pt x="275" y="279"/>
                  <a:pt x="270" y="241"/>
                </a:cubicBezTo>
                <a:cubicBezTo>
                  <a:pt x="266" y="205"/>
                  <a:pt x="221" y="136"/>
                  <a:pt x="192" y="11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696" name="Text Box 88">
            <a:extLst>
              <a:ext uri="{FF2B5EF4-FFF2-40B4-BE49-F238E27FC236}">
                <a16:creationId xmlns:a16="http://schemas.microsoft.com/office/drawing/2014/main" id="{4797AA6A-DDF6-5653-3ED8-9946963D102C}"/>
              </a:ext>
            </a:extLst>
          </p:cNvPr>
          <p:cNvSpPr txBox="1">
            <a:spLocks noChangeArrowheads="1"/>
          </p:cNvSpPr>
          <p:nvPr/>
        </p:nvSpPr>
        <p:spPr bwMode="auto">
          <a:xfrm>
            <a:off x="762000" y="4648200"/>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W</a:t>
            </a:r>
          </a:p>
        </p:txBody>
      </p:sp>
      <p:sp>
        <p:nvSpPr>
          <p:cNvPr id="68697" name="Arc 89">
            <a:extLst>
              <a:ext uri="{FF2B5EF4-FFF2-40B4-BE49-F238E27FC236}">
                <a16:creationId xmlns:a16="http://schemas.microsoft.com/office/drawing/2014/main" id="{19F3389A-164E-AEE7-C7EC-472687A50CB2}"/>
              </a:ext>
            </a:extLst>
          </p:cNvPr>
          <p:cNvSpPr>
            <a:spLocks/>
          </p:cNvSpPr>
          <p:nvPr/>
        </p:nvSpPr>
        <p:spPr bwMode="auto">
          <a:xfrm>
            <a:off x="4257675" y="2514600"/>
            <a:ext cx="771525" cy="609600"/>
          </a:xfrm>
          <a:custGeom>
            <a:avLst/>
            <a:gdLst>
              <a:gd name="G0" fmla="+- 271 0 0"/>
              <a:gd name="G1" fmla="+- 21600 0 0"/>
              <a:gd name="G2" fmla="+- 21600 0 0"/>
              <a:gd name="T0" fmla="*/ 271 w 21871"/>
              <a:gd name="T1" fmla="*/ 0 h 43200"/>
              <a:gd name="T2" fmla="*/ 0 w 21871"/>
              <a:gd name="T3" fmla="*/ 43198 h 43200"/>
              <a:gd name="T4" fmla="*/ 271 w 21871"/>
              <a:gd name="T5" fmla="*/ 21600 h 43200"/>
            </a:gdLst>
            <a:ahLst/>
            <a:cxnLst>
              <a:cxn ang="0">
                <a:pos x="T0" y="T1"/>
              </a:cxn>
              <a:cxn ang="0">
                <a:pos x="T2" y="T3"/>
              </a:cxn>
              <a:cxn ang="0">
                <a:pos x="T4" y="T5"/>
              </a:cxn>
            </a:cxnLst>
            <a:rect l="0" t="0" r="r" b="b"/>
            <a:pathLst>
              <a:path w="21871" h="43200" fill="none" extrusionOk="0">
                <a:moveTo>
                  <a:pt x="270" y="0"/>
                </a:moveTo>
                <a:cubicBezTo>
                  <a:pt x="12200" y="0"/>
                  <a:pt x="21871" y="9670"/>
                  <a:pt x="21871" y="21600"/>
                </a:cubicBezTo>
                <a:cubicBezTo>
                  <a:pt x="21871" y="33529"/>
                  <a:pt x="12200" y="43200"/>
                  <a:pt x="271" y="43200"/>
                </a:cubicBezTo>
                <a:cubicBezTo>
                  <a:pt x="180" y="43200"/>
                  <a:pt x="90" y="43199"/>
                  <a:pt x="-1" y="43198"/>
                </a:cubicBezTo>
              </a:path>
              <a:path w="21871" h="43200" stroke="0" extrusionOk="0">
                <a:moveTo>
                  <a:pt x="270" y="0"/>
                </a:moveTo>
                <a:cubicBezTo>
                  <a:pt x="12200" y="0"/>
                  <a:pt x="21871" y="9670"/>
                  <a:pt x="21871" y="21600"/>
                </a:cubicBezTo>
                <a:cubicBezTo>
                  <a:pt x="21871" y="33529"/>
                  <a:pt x="12200" y="43200"/>
                  <a:pt x="271" y="43200"/>
                </a:cubicBezTo>
                <a:cubicBezTo>
                  <a:pt x="180" y="43200"/>
                  <a:pt x="90" y="43199"/>
                  <a:pt x="-1" y="43198"/>
                </a:cubicBezTo>
                <a:lnTo>
                  <a:pt x="271"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698" name="Oval 90">
            <a:extLst>
              <a:ext uri="{FF2B5EF4-FFF2-40B4-BE49-F238E27FC236}">
                <a16:creationId xmlns:a16="http://schemas.microsoft.com/office/drawing/2014/main" id="{092B098A-6D43-F4BB-6EA5-D63D6F58DE40}"/>
              </a:ext>
            </a:extLst>
          </p:cNvPr>
          <p:cNvSpPr>
            <a:spLocks noChangeArrowheads="1"/>
          </p:cNvSpPr>
          <p:nvPr/>
        </p:nvSpPr>
        <p:spPr bwMode="auto">
          <a:xfrm>
            <a:off x="4114800" y="2362200"/>
            <a:ext cx="1524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699" name="Oval 91">
            <a:extLst>
              <a:ext uri="{FF2B5EF4-FFF2-40B4-BE49-F238E27FC236}">
                <a16:creationId xmlns:a16="http://schemas.microsoft.com/office/drawing/2014/main" id="{21A672D7-8A73-4819-5499-5A67C20B3343}"/>
              </a:ext>
            </a:extLst>
          </p:cNvPr>
          <p:cNvSpPr>
            <a:spLocks noChangeArrowheads="1"/>
          </p:cNvSpPr>
          <p:nvPr/>
        </p:nvSpPr>
        <p:spPr bwMode="auto">
          <a:xfrm>
            <a:off x="4114800" y="2895600"/>
            <a:ext cx="1524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700" name="Freeform 92">
            <a:extLst>
              <a:ext uri="{FF2B5EF4-FFF2-40B4-BE49-F238E27FC236}">
                <a16:creationId xmlns:a16="http://schemas.microsoft.com/office/drawing/2014/main" id="{3C783A38-4F92-67A2-472A-276B625E1B00}"/>
              </a:ext>
            </a:extLst>
          </p:cNvPr>
          <p:cNvSpPr>
            <a:spLocks/>
          </p:cNvSpPr>
          <p:nvPr/>
        </p:nvSpPr>
        <p:spPr bwMode="auto">
          <a:xfrm>
            <a:off x="4495800" y="2590800"/>
            <a:ext cx="304800" cy="457200"/>
          </a:xfrm>
          <a:custGeom>
            <a:avLst/>
            <a:gdLst>
              <a:gd name="T0" fmla="*/ 144 w 192"/>
              <a:gd name="T1" fmla="*/ 0 h 288"/>
              <a:gd name="T2" fmla="*/ 0 w 192"/>
              <a:gd name="T3" fmla="*/ 144 h 288"/>
              <a:gd name="T4" fmla="*/ 192 w 192"/>
              <a:gd name="T5" fmla="*/ 288 h 288"/>
            </a:gdLst>
            <a:ahLst/>
            <a:cxnLst>
              <a:cxn ang="0">
                <a:pos x="T0" y="T1"/>
              </a:cxn>
              <a:cxn ang="0">
                <a:pos x="T2" y="T3"/>
              </a:cxn>
              <a:cxn ang="0">
                <a:pos x="T4" y="T5"/>
              </a:cxn>
            </a:cxnLst>
            <a:rect l="0" t="0" r="r" b="b"/>
            <a:pathLst>
              <a:path w="192" h="288">
                <a:moveTo>
                  <a:pt x="144" y="0"/>
                </a:moveTo>
                <a:lnTo>
                  <a:pt x="0" y="144"/>
                </a:lnTo>
                <a:lnTo>
                  <a:pt x="192" y="288"/>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701" name="Freeform 93">
            <a:extLst>
              <a:ext uri="{FF2B5EF4-FFF2-40B4-BE49-F238E27FC236}">
                <a16:creationId xmlns:a16="http://schemas.microsoft.com/office/drawing/2014/main" id="{94F231B7-5BCB-4A4C-2FF8-8CEFAB962988}"/>
              </a:ext>
            </a:extLst>
          </p:cNvPr>
          <p:cNvSpPr>
            <a:spLocks/>
          </p:cNvSpPr>
          <p:nvPr/>
        </p:nvSpPr>
        <p:spPr bwMode="auto">
          <a:xfrm>
            <a:off x="5715000" y="2362200"/>
            <a:ext cx="533400" cy="838200"/>
          </a:xfrm>
          <a:custGeom>
            <a:avLst/>
            <a:gdLst>
              <a:gd name="T0" fmla="*/ 144 w 336"/>
              <a:gd name="T1" fmla="*/ 0 h 528"/>
              <a:gd name="T2" fmla="*/ 0 w 336"/>
              <a:gd name="T3" fmla="*/ 144 h 528"/>
              <a:gd name="T4" fmla="*/ 336 w 336"/>
              <a:gd name="T5" fmla="*/ 48 h 528"/>
              <a:gd name="T6" fmla="*/ 96 w 336"/>
              <a:gd name="T7" fmla="*/ 528 h 528"/>
            </a:gdLst>
            <a:ahLst/>
            <a:cxnLst>
              <a:cxn ang="0">
                <a:pos x="T0" y="T1"/>
              </a:cxn>
              <a:cxn ang="0">
                <a:pos x="T2" y="T3"/>
              </a:cxn>
              <a:cxn ang="0">
                <a:pos x="T4" y="T5"/>
              </a:cxn>
              <a:cxn ang="0">
                <a:pos x="T6" y="T7"/>
              </a:cxn>
            </a:cxnLst>
            <a:rect l="0" t="0" r="r" b="b"/>
            <a:pathLst>
              <a:path w="336" h="528">
                <a:moveTo>
                  <a:pt x="144" y="0"/>
                </a:moveTo>
                <a:lnTo>
                  <a:pt x="0" y="144"/>
                </a:lnTo>
                <a:lnTo>
                  <a:pt x="336" y="48"/>
                </a:lnTo>
                <a:lnTo>
                  <a:pt x="96" y="528"/>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702" name="Oval 94">
            <a:extLst>
              <a:ext uri="{FF2B5EF4-FFF2-40B4-BE49-F238E27FC236}">
                <a16:creationId xmlns:a16="http://schemas.microsoft.com/office/drawing/2014/main" id="{205B2EC6-4B80-2E42-BD41-30E87630C390}"/>
              </a:ext>
            </a:extLst>
          </p:cNvPr>
          <p:cNvSpPr>
            <a:spLocks noChangeArrowheads="1"/>
          </p:cNvSpPr>
          <p:nvPr/>
        </p:nvSpPr>
        <p:spPr bwMode="auto">
          <a:xfrm>
            <a:off x="5867400" y="2667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703" name="Text Box 95">
            <a:extLst>
              <a:ext uri="{FF2B5EF4-FFF2-40B4-BE49-F238E27FC236}">
                <a16:creationId xmlns:a16="http://schemas.microsoft.com/office/drawing/2014/main" id="{80BEFC30-020D-F4EB-CA0C-16ADCD83A31B}"/>
              </a:ext>
            </a:extLst>
          </p:cNvPr>
          <p:cNvSpPr txBox="1">
            <a:spLocks noChangeArrowheads="1"/>
          </p:cNvSpPr>
          <p:nvPr/>
        </p:nvSpPr>
        <p:spPr bwMode="auto">
          <a:xfrm>
            <a:off x="3810000" y="2057400"/>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a:t>
            </a:r>
          </a:p>
        </p:txBody>
      </p:sp>
      <p:sp>
        <p:nvSpPr>
          <p:cNvPr id="68704" name="Freeform 96">
            <a:extLst>
              <a:ext uri="{FF2B5EF4-FFF2-40B4-BE49-F238E27FC236}">
                <a16:creationId xmlns:a16="http://schemas.microsoft.com/office/drawing/2014/main" id="{1ADB1FCC-B226-8DC3-74A7-79E321B33250}"/>
              </a:ext>
            </a:extLst>
          </p:cNvPr>
          <p:cNvSpPr>
            <a:spLocks/>
          </p:cNvSpPr>
          <p:nvPr/>
        </p:nvSpPr>
        <p:spPr bwMode="auto">
          <a:xfrm>
            <a:off x="4038600" y="3733800"/>
            <a:ext cx="1143000" cy="152400"/>
          </a:xfrm>
          <a:custGeom>
            <a:avLst/>
            <a:gdLst>
              <a:gd name="T0" fmla="*/ 0 w 720"/>
              <a:gd name="T1" fmla="*/ 96 h 96"/>
              <a:gd name="T2" fmla="*/ 144 w 720"/>
              <a:gd name="T3" fmla="*/ 0 h 96"/>
              <a:gd name="T4" fmla="*/ 240 w 720"/>
              <a:gd name="T5" fmla="*/ 96 h 96"/>
              <a:gd name="T6" fmla="*/ 384 w 720"/>
              <a:gd name="T7" fmla="*/ 0 h 96"/>
              <a:gd name="T8" fmla="*/ 480 w 720"/>
              <a:gd name="T9" fmla="*/ 96 h 96"/>
              <a:gd name="T10" fmla="*/ 624 w 720"/>
              <a:gd name="T11" fmla="*/ 0 h 96"/>
              <a:gd name="T12" fmla="*/ 720 w 720"/>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720" h="96">
                <a:moveTo>
                  <a:pt x="0" y="96"/>
                </a:moveTo>
                <a:lnTo>
                  <a:pt x="144" y="0"/>
                </a:lnTo>
                <a:lnTo>
                  <a:pt x="240" y="96"/>
                </a:lnTo>
                <a:lnTo>
                  <a:pt x="384" y="0"/>
                </a:lnTo>
                <a:lnTo>
                  <a:pt x="480" y="96"/>
                </a:lnTo>
                <a:lnTo>
                  <a:pt x="624" y="0"/>
                </a:lnTo>
                <a:lnTo>
                  <a:pt x="720" y="9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706" name="Freeform 98">
            <a:extLst>
              <a:ext uri="{FF2B5EF4-FFF2-40B4-BE49-F238E27FC236}">
                <a16:creationId xmlns:a16="http://schemas.microsoft.com/office/drawing/2014/main" id="{9FEDFF8B-FF53-48AB-EA22-AA1A86A9C355}"/>
              </a:ext>
            </a:extLst>
          </p:cNvPr>
          <p:cNvSpPr>
            <a:spLocks/>
          </p:cNvSpPr>
          <p:nvPr/>
        </p:nvSpPr>
        <p:spPr bwMode="auto">
          <a:xfrm>
            <a:off x="4038600" y="4114800"/>
            <a:ext cx="1143000" cy="152400"/>
          </a:xfrm>
          <a:custGeom>
            <a:avLst/>
            <a:gdLst>
              <a:gd name="T0" fmla="*/ 0 w 720"/>
              <a:gd name="T1" fmla="*/ 96 h 96"/>
              <a:gd name="T2" fmla="*/ 144 w 720"/>
              <a:gd name="T3" fmla="*/ 0 h 96"/>
              <a:gd name="T4" fmla="*/ 240 w 720"/>
              <a:gd name="T5" fmla="*/ 96 h 96"/>
              <a:gd name="T6" fmla="*/ 384 w 720"/>
              <a:gd name="T7" fmla="*/ 0 h 96"/>
              <a:gd name="T8" fmla="*/ 480 w 720"/>
              <a:gd name="T9" fmla="*/ 96 h 96"/>
              <a:gd name="T10" fmla="*/ 624 w 720"/>
              <a:gd name="T11" fmla="*/ 0 h 96"/>
              <a:gd name="T12" fmla="*/ 720 w 720"/>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720" h="96">
                <a:moveTo>
                  <a:pt x="0" y="96"/>
                </a:moveTo>
                <a:lnTo>
                  <a:pt x="144" y="0"/>
                </a:lnTo>
                <a:lnTo>
                  <a:pt x="240" y="96"/>
                </a:lnTo>
                <a:lnTo>
                  <a:pt x="384" y="0"/>
                </a:lnTo>
                <a:lnTo>
                  <a:pt x="480" y="96"/>
                </a:lnTo>
                <a:lnTo>
                  <a:pt x="624" y="0"/>
                </a:lnTo>
                <a:lnTo>
                  <a:pt x="720" y="9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710" name="Freeform 102">
            <a:extLst>
              <a:ext uri="{FF2B5EF4-FFF2-40B4-BE49-F238E27FC236}">
                <a16:creationId xmlns:a16="http://schemas.microsoft.com/office/drawing/2014/main" id="{1104ED31-4BB2-F96D-EDC3-1E2E329F7393}"/>
              </a:ext>
            </a:extLst>
          </p:cNvPr>
          <p:cNvSpPr>
            <a:spLocks/>
          </p:cNvSpPr>
          <p:nvPr/>
        </p:nvSpPr>
        <p:spPr bwMode="auto">
          <a:xfrm>
            <a:off x="5600700" y="3632200"/>
            <a:ext cx="800100" cy="635000"/>
          </a:xfrm>
          <a:custGeom>
            <a:avLst/>
            <a:gdLst>
              <a:gd name="T0" fmla="*/ 72 w 504"/>
              <a:gd name="T1" fmla="*/ 400 h 400"/>
              <a:gd name="T2" fmla="*/ 72 w 504"/>
              <a:gd name="T3" fmla="*/ 64 h 400"/>
              <a:gd name="T4" fmla="*/ 504 w 504"/>
              <a:gd name="T5" fmla="*/ 16 h 400"/>
            </a:gdLst>
            <a:ahLst/>
            <a:cxnLst>
              <a:cxn ang="0">
                <a:pos x="T0" y="T1"/>
              </a:cxn>
              <a:cxn ang="0">
                <a:pos x="T2" y="T3"/>
              </a:cxn>
              <a:cxn ang="0">
                <a:pos x="T4" y="T5"/>
              </a:cxn>
            </a:cxnLst>
            <a:rect l="0" t="0" r="r" b="b"/>
            <a:pathLst>
              <a:path w="504" h="400">
                <a:moveTo>
                  <a:pt x="72" y="400"/>
                </a:moveTo>
                <a:cubicBezTo>
                  <a:pt x="36" y="264"/>
                  <a:pt x="0" y="128"/>
                  <a:pt x="72" y="64"/>
                </a:cubicBezTo>
                <a:cubicBezTo>
                  <a:pt x="144" y="0"/>
                  <a:pt x="432" y="24"/>
                  <a:pt x="504" y="1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713" name="Line 105">
            <a:extLst>
              <a:ext uri="{FF2B5EF4-FFF2-40B4-BE49-F238E27FC236}">
                <a16:creationId xmlns:a16="http://schemas.microsoft.com/office/drawing/2014/main" id="{8746083A-B5C7-3E63-376D-3CB9CE7D42C0}"/>
              </a:ext>
            </a:extLst>
          </p:cNvPr>
          <p:cNvSpPr>
            <a:spLocks noChangeShapeType="1"/>
          </p:cNvSpPr>
          <p:nvPr/>
        </p:nvSpPr>
        <p:spPr bwMode="auto">
          <a:xfrm flipH="1">
            <a:off x="6096000" y="3657600"/>
            <a:ext cx="3048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714" name="Line 106">
            <a:extLst>
              <a:ext uri="{FF2B5EF4-FFF2-40B4-BE49-F238E27FC236}">
                <a16:creationId xmlns:a16="http://schemas.microsoft.com/office/drawing/2014/main" id="{475A255D-E523-0732-38F4-0522F1650366}"/>
              </a:ext>
            </a:extLst>
          </p:cNvPr>
          <p:cNvSpPr>
            <a:spLocks noChangeShapeType="1"/>
          </p:cNvSpPr>
          <p:nvPr/>
        </p:nvSpPr>
        <p:spPr bwMode="auto">
          <a:xfrm>
            <a:off x="6096000" y="3810000"/>
            <a:ext cx="3048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715" name="Line 107">
            <a:extLst>
              <a:ext uri="{FF2B5EF4-FFF2-40B4-BE49-F238E27FC236}">
                <a16:creationId xmlns:a16="http://schemas.microsoft.com/office/drawing/2014/main" id="{B7446B35-6ACF-8391-90A1-C824A847E177}"/>
              </a:ext>
            </a:extLst>
          </p:cNvPr>
          <p:cNvSpPr>
            <a:spLocks noChangeShapeType="1"/>
          </p:cNvSpPr>
          <p:nvPr/>
        </p:nvSpPr>
        <p:spPr bwMode="auto">
          <a:xfrm flipH="1">
            <a:off x="6096000" y="3962400"/>
            <a:ext cx="3048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716" name="Line 108">
            <a:extLst>
              <a:ext uri="{FF2B5EF4-FFF2-40B4-BE49-F238E27FC236}">
                <a16:creationId xmlns:a16="http://schemas.microsoft.com/office/drawing/2014/main" id="{1BE9D253-8528-8F64-3BDD-BE6A464FB1DD}"/>
              </a:ext>
            </a:extLst>
          </p:cNvPr>
          <p:cNvSpPr>
            <a:spLocks noChangeShapeType="1"/>
          </p:cNvSpPr>
          <p:nvPr/>
        </p:nvSpPr>
        <p:spPr bwMode="auto">
          <a:xfrm>
            <a:off x="6096000" y="4038600"/>
            <a:ext cx="3048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717" name="Text Box 109">
            <a:extLst>
              <a:ext uri="{FF2B5EF4-FFF2-40B4-BE49-F238E27FC236}">
                <a16:creationId xmlns:a16="http://schemas.microsoft.com/office/drawing/2014/main" id="{8631237C-8197-BD49-B1CB-3A19510CC699}"/>
              </a:ext>
            </a:extLst>
          </p:cNvPr>
          <p:cNvSpPr txBox="1">
            <a:spLocks noChangeArrowheads="1"/>
          </p:cNvSpPr>
          <p:nvPr/>
        </p:nvSpPr>
        <p:spPr bwMode="auto">
          <a:xfrm>
            <a:off x="5334000" y="33528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68718" name="Text Box 110">
            <a:extLst>
              <a:ext uri="{FF2B5EF4-FFF2-40B4-BE49-F238E27FC236}">
                <a16:creationId xmlns:a16="http://schemas.microsoft.com/office/drawing/2014/main" id="{6BC05A90-C911-0AD7-8D44-154D236592C0}"/>
              </a:ext>
            </a:extLst>
          </p:cNvPr>
          <p:cNvSpPr txBox="1">
            <a:spLocks noChangeArrowheads="1"/>
          </p:cNvSpPr>
          <p:nvPr/>
        </p:nvSpPr>
        <p:spPr bwMode="auto">
          <a:xfrm>
            <a:off x="3886200" y="34290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N</a:t>
            </a:r>
          </a:p>
        </p:txBody>
      </p:sp>
      <p:sp>
        <p:nvSpPr>
          <p:cNvPr id="68719" name="Freeform 111">
            <a:extLst>
              <a:ext uri="{FF2B5EF4-FFF2-40B4-BE49-F238E27FC236}">
                <a16:creationId xmlns:a16="http://schemas.microsoft.com/office/drawing/2014/main" id="{4AE7C91E-136C-D157-082F-61DDA9B8F6F7}"/>
              </a:ext>
            </a:extLst>
          </p:cNvPr>
          <p:cNvSpPr>
            <a:spLocks/>
          </p:cNvSpPr>
          <p:nvPr/>
        </p:nvSpPr>
        <p:spPr bwMode="auto">
          <a:xfrm>
            <a:off x="3962400" y="4953000"/>
            <a:ext cx="1219200" cy="304800"/>
          </a:xfrm>
          <a:custGeom>
            <a:avLst/>
            <a:gdLst>
              <a:gd name="T0" fmla="*/ 0 w 768"/>
              <a:gd name="T1" fmla="*/ 192 h 192"/>
              <a:gd name="T2" fmla="*/ 336 w 768"/>
              <a:gd name="T3" fmla="*/ 0 h 192"/>
              <a:gd name="T4" fmla="*/ 768 w 768"/>
              <a:gd name="T5" fmla="*/ 192 h 192"/>
            </a:gdLst>
            <a:ahLst/>
            <a:cxnLst>
              <a:cxn ang="0">
                <a:pos x="T0" y="T1"/>
              </a:cxn>
              <a:cxn ang="0">
                <a:pos x="T2" y="T3"/>
              </a:cxn>
              <a:cxn ang="0">
                <a:pos x="T4" y="T5"/>
              </a:cxn>
            </a:cxnLst>
            <a:rect l="0" t="0" r="r" b="b"/>
            <a:pathLst>
              <a:path w="768" h="192">
                <a:moveTo>
                  <a:pt x="0" y="192"/>
                </a:moveTo>
                <a:cubicBezTo>
                  <a:pt x="104" y="96"/>
                  <a:pt x="208" y="0"/>
                  <a:pt x="336" y="0"/>
                </a:cubicBezTo>
                <a:cubicBezTo>
                  <a:pt x="464" y="0"/>
                  <a:pt x="696" y="160"/>
                  <a:pt x="768" y="19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720" name="Freeform 112">
            <a:extLst>
              <a:ext uri="{FF2B5EF4-FFF2-40B4-BE49-F238E27FC236}">
                <a16:creationId xmlns:a16="http://schemas.microsoft.com/office/drawing/2014/main" id="{FDC166CD-AE8D-DBAB-B354-68B5D9AB4F39}"/>
              </a:ext>
            </a:extLst>
          </p:cNvPr>
          <p:cNvSpPr>
            <a:spLocks/>
          </p:cNvSpPr>
          <p:nvPr/>
        </p:nvSpPr>
        <p:spPr bwMode="auto">
          <a:xfrm>
            <a:off x="4114800" y="5029200"/>
            <a:ext cx="685800" cy="165100"/>
          </a:xfrm>
          <a:custGeom>
            <a:avLst/>
            <a:gdLst>
              <a:gd name="T0" fmla="*/ 0 w 432"/>
              <a:gd name="T1" fmla="*/ 48 h 104"/>
              <a:gd name="T2" fmla="*/ 240 w 432"/>
              <a:gd name="T3" fmla="*/ 96 h 104"/>
              <a:gd name="T4" fmla="*/ 432 w 432"/>
              <a:gd name="T5" fmla="*/ 0 h 104"/>
            </a:gdLst>
            <a:ahLst/>
            <a:cxnLst>
              <a:cxn ang="0">
                <a:pos x="T0" y="T1"/>
              </a:cxn>
              <a:cxn ang="0">
                <a:pos x="T2" y="T3"/>
              </a:cxn>
              <a:cxn ang="0">
                <a:pos x="T4" y="T5"/>
              </a:cxn>
            </a:cxnLst>
            <a:rect l="0" t="0" r="r" b="b"/>
            <a:pathLst>
              <a:path w="432" h="104">
                <a:moveTo>
                  <a:pt x="0" y="48"/>
                </a:moveTo>
                <a:cubicBezTo>
                  <a:pt x="84" y="76"/>
                  <a:pt x="168" y="104"/>
                  <a:pt x="240" y="96"/>
                </a:cubicBezTo>
                <a:cubicBezTo>
                  <a:pt x="312" y="88"/>
                  <a:pt x="400" y="16"/>
                  <a:pt x="432"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721" name="Arc 113">
            <a:extLst>
              <a:ext uri="{FF2B5EF4-FFF2-40B4-BE49-F238E27FC236}">
                <a16:creationId xmlns:a16="http://schemas.microsoft.com/office/drawing/2014/main" id="{41C4C7E8-D289-275C-CF9B-10E2EA106507}"/>
              </a:ext>
            </a:extLst>
          </p:cNvPr>
          <p:cNvSpPr>
            <a:spLocks/>
          </p:cNvSpPr>
          <p:nvPr/>
        </p:nvSpPr>
        <p:spPr bwMode="auto">
          <a:xfrm flipV="1">
            <a:off x="4343400" y="4953000"/>
            <a:ext cx="228600" cy="169863"/>
          </a:xfrm>
          <a:custGeom>
            <a:avLst/>
            <a:gdLst>
              <a:gd name="G0" fmla="+- 21333 0 0"/>
              <a:gd name="G1" fmla="+- 21600 0 0"/>
              <a:gd name="G2" fmla="+- 21600 0 0"/>
              <a:gd name="T0" fmla="*/ 0 w 42933"/>
              <a:gd name="T1" fmla="*/ 18211 h 23219"/>
              <a:gd name="T2" fmla="*/ 42872 w 42933"/>
              <a:gd name="T3" fmla="*/ 23219 h 23219"/>
              <a:gd name="T4" fmla="*/ 21333 w 42933"/>
              <a:gd name="T5" fmla="*/ 21600 h 23219"/>
            </a:gdLst>
            <a:ahLst/>
            <a:cxnLst>
              <a:cxn ang="0">
                <a:pos x="T0" y="T1"/>
              </a:cxn>
              <a:cxn ang="0">
                <a:pos x="T2" y="T3"/>
              </a:cxn>
              <a:cxn ang="0">
                <a:pos x="T4" y="T5"/>
              </a:cxn>
            </a:cxnLst>
            <a:rect l="0" t="0" r="r" b="b"/>
            <a:pathLst>
              <a:path w="42933" h="23219" fill="none" extrusionOk="0">
                <a:moveTo>
                  <a:pt x="0" y="18211"/>
                </a:moveTo>
                <a:cubicBezTo>
                  <a:pt x="1666" y="7721"/>
                  <a:pt x="10711" y="0"/>
                  <a:pt x="21333" y="0"/>
                </a:cubicBezTo>
                <a:cubicBezTo>
                  <a:pt x="33262" y="0"/>
                  <a:pt x="42933" y="9670"/>
                  <a:pt x="42933" y="21600"/>
                </a:cubicBezTo>
                <a:cubicBezTo>
                  <a:pt x="42933" y="22140"/>
                  <a:pt x="42912" y="22680"/>
                  <a:pt x="42872" y="23219"/>
                </a:cubicBezTo>
              </a:path>
              <a:path w="42933" h="23219" stroke="0" extrusionOk="0">
                <a:moveTo>
                  <a:pt x="0" y="18211"/>
                </a:moveTo>
                <a:cubicBezTo>
                  <a:pt x="1666" y="7721"/>
                  <a:pt x="10711" y="0"/>
                  <a:pt x="21333" y="0"/>
                </a:cubicBezTo>
                <a:cubicBezTo>
                  <a:pt x="33262" y="0"/>
                  <a:pt x="42933" y="9670"/>
                  <a:pt x="42933" y="21600"/>
                </a:cubicBezTo>
                <a:cubicBezTo>
                  <a:pt x="42933" y="22140"/>
                  <a:pt x="42912" y="22680"/>
                  <a:pt x="42872" y="23219"/>
                </a:cubicBezTo>
                <a:lnTo>
                  <a:pt x="21333"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723" name="Line 115">
            <a:extLst>
              <a:ext uri="{FF2B5EF4-FFF2-40B4-BE49-F238E27FC236}">
                <a16:creationId xmlns:a16="http://schemas.microsoft.com/office/drawing/2014/main" id="{EA2763AB-823B-6790-1606-14860AC00AEA}"/>
              </a:ext>
            </a:extLst>
          </p:cNvPr>
          <p:cNvSpPr>
            <a:spLocks noChangeShapeType="1"/>
          </p:cNvSpPr>
          <p:nvPr/>
        </p:nvSpPr>
        <p:spPr bwMode="auto">
          <a:xfrm flipH="1">
            <a:off x="4191000" y="5181600"/>
            <a:ext cx="152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725" name="Arc 117">
            <a:extLst>
              <a:ext uri="{FF2B5EF4-FFF2-40B4-BE49-F238E27FC236}">
                <a16:creationId xmlns:a16="http://schemas.microsoft.com/office/drawing/2014/main" id="{15621AE4-CE51-7506-BA3B-B9F7A93CAD9F}"/>
              </a:ext>
            </a:extLst>
          </p:cNvPr>
          <p:cNvSpPr>
            <a:spLocks/>
          </p:cNvSpPr>
          <p:nvPr/>
        </p:nvSpPr>
        <p:spPr bwMode="auto">
          <a:xfrm flipH="1" flipV="1">
            <a:off x="4495800" y="5181600"/>
            <a:ext cx="381000" cy="304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726" name="Oval 118">
            <a:extLst>
              <a:ext uri="{FF2B5EF4-FFF2-40B4-BE49-F238E27FC236}">
                <a16:creationId xmlns:a16="http://schemas.microsoft.com/office/drawing/2014/main" id="{75BA7159-1EA7-5412-D9A3-282EAC192A5A}"/>
              </a:ext>
            </a:extLst>
          </p:cNvPr>
          <p:cNvSpPr>
            <a:spLocks noChangeArrowheads="1"/>
          </p:cNvSpPr>
          <p:nvPr/>
        </p:nvSpPr>
        <p:spPr bwMode="auto">
          <a:xfrm>
            <a:off x="4876800" y="5334000"/>
            <a:ext cx="762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727" name="Line 119">
            <a:extLst>
              <a:ext uri="{FF2B5EF4-FFF2-40B4-BE49-F238E27FC236}">
                <a16:creationId xmlns:a16="http://schemas.microsoft.com/office/drawing/2014/main" id="{66541E7D-FAB2-0A39-A55A-42E78C32567A}"/>
              </a:ext>
            </a:extLst>
          </p:cNvPr>
          <p:cNvSpPr>
            <a:spLocks noChangeShapeType="1"/>
          </p:cNvSpPr>
          <p:nvPr/>
        </p:nvSpPr>
        <p:spPr bwMode="auto">
          <a:xfrm>
            <a:off x="5791200" y="4953000"/>
            <a:ext cx="4572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728" name="Line 120">
            <a:extLst>
              <a:ext uri="{FF2B5EF4-FFF2-40B4-BE49-F238E27FC236}">
                <a16:creationId xmlns:a16="http://schemas.microsoft.com/office/drawing/2014/main" id="{62CFC8AF-E1D6-D5E4-3255-E585F9BD19FD}"/>
              </a:ext>
            </a:extLst>
          </p:cNvPr>
          <p:cNvSpPr>
            <a:spLocks noChangeShapeType="1"/>
          </p:cNvSpPr>
          <p:nvPr/>
        </p:nvSpPr>
        <p:spPr bwMode="auto">
          <a:xfrm flipH="1">
            <a:off x="5791200" y="4953000"/>
            <a:ext cx="5334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729" name="Line 121">
            <a:extLst>
              <a:ext uri="{FF2B5EF4-FFF2-40B4-BE49-F238E27FC236}">
                <a16:creationId xmlns:a16="http://schemas.microsoft.com/office/drawing/2014/main" id="{A3ACC3A8-D683-23E7-F8B5-6F245700563F}"/>
              </a:ext>
            </a:extLst>
          </p:cNvPr>
          <p:cNvSpPr>
            <a:spLocks noChangeShapeType="1"/>
          </p:cNvSpPr>
          <p:nvPr/>
        </p:nvSpPr>
        <p:spPr bwMode="auto">
          <a:xfrm flipV="1">
            <a:off x="6248400" y="5562600"/>
            <a:ext cx="76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730" name="Line 122">
            <a:extLst>
              <a:ext uri="{FF2B5EF4-FFF2-40B4-BE49-F238E27FC236}">
                <a16:creationId xmlns:a16="http://schemas.microsoft.com/office/drawing/2014/main" id="{2F5BF49E-128D-480E-7737-13A3CBFCC068}"/>
              </a:ext>
            </a:extLst>
          </p:cNvPr>
          <p:cNvSpPr>
            <a:spLocks noChangeShapeType="1"/>
          </p:cNvSpPr>
          <p:nvPr/>
        </p:nvSpPr>
        <p:spPr bwMode="auto">
          <a:xfrm>
            <a:off x="5791200" y="49530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731" name="Text Box 123">
            <a:extLst>
              <a:ext uri="{FF2B5EF4-FFF2-40B4-BE49-F238E27FC236}">
                <a16:creationId xmlns:a16="http://schemas.microsoft.com/office/drawing/2014/main" id="{B94FF53F-6161-FF5C-14DE-77D6D016DC5A}"/>
              </a:ext>
            </a:extLst>
          </p:cNvPr>
          <p:cNvSpPr txBox="1">
            <a:spLocks noChangeArrowheads="1"/>
          </p:cNvSpPr>
          <p:nvPr/>
        </p:nvSpPr>
        <p:spPr bwMode="auto">
          <a:xfrm>
            <a:off x="3810000" y="46482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D</a:t>
            </a:r>
          </a:p>
        </p:txBody>
      </p:sp>
      <p:sp>
        <p:nvSpPr>
          <p:cNvPr id="68732" name="Rectangle 124">
            <a:extLst>
              <a:ext uri="{FF2B5EF4-FFF2-40B4-BE49-F238E27FC236}">
                <a16:creationId xmlns:a16="http://schemas.microsoft.com/office/drawing/2014/main" id="{B32FBE00-79E1-205B-0819-19806B7A2291}"/>
              </a:ext>
            </a:extLst>
          </p:cNvPr>
          <p:cNvSpPr>
            <a:spLocks noChangeArrowheads="1"/>
          </p:cNvSpPr>
          <p:nvPr/>
        </p:nvSpPr>
        <p:spPr bwMode="auto">
          <a:xfrm>
            <a:off x="6858000" y="609600"/>
            <a:ext cx="1600200" cy="54102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733" name="Text Box 125">
            <a:extLst>
              <a:ext uri="{FF2B5EF4-FFF2-40B4-BE49-F238E27FC236}">
                <a16:creationId xmlns:a16="http://schemas.microsoft.com/office/drawing/2014/main" id="{6D804B66-18FC-418B-C9CB-816002BD9E57}"/>
              </a:ext>
            </a:extLst>
          </p:cNvPr>
          <p:cNvSpPr txBox="1">
            <a:spLocks noChangeArrowheads="1"/>
          </p:cNvSpPr>
          <p:nvPr/>
        </p:nvSpPr>
        <p:spPr bwMode="auto">
          <a:xfrm>
            <a:off x="6934200" y="762000"/>
            <a:ext cx="1828800" cy="531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solidFill>
                  <a:schemeClr val="accent2"/>
                </a:solidFill>
              </a:rPr>
              <a:t>One reason little was known about the culture was that they did not write down their history until late in ancient times. Another reason is that they were isolated geographically. Outside people would need to cross harsh desert or many waterfalls, called cataracts, to reach Nubia.</a:t>
            </a:r>
          </a:p>
        </p:txBody>
      </p:sp>
      <p:sp>
        <p:nvSpPr>
          <p:cNvPr id="68734" name="Text Box 126">
            <a:extLst>
              <a:ext uri="{FF2B5EF4-FFF2-40B4-BE49-F238E27FC236}">
                <a16:creationId xmlns:a16="http://schemas.microsoft.com/office/drawing/2014/main" id="{8169C367-2891-4403-0FEC-96F0A539F9C8}"/>
              </a:ext>
            </a:extLst>
          </p:cNvPr>
          <p:cNvSpPr txBox="1">
            <a:spLocks noChangeArrowheads="1"/>
          </p:cNvSpPr>
          <p:nvPr/>
        </p:nvSpPr>
        <p:spPr bwMode="auto">
          <a:xfrm>
            <a:off x="533400" y="6096000"/>
            <a:ext cx="80010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solidFill>
                  <a:srgbClr val="006600"/>
                </a:solidFill>
              </a:rPr>
              <a:t>Nubian writing was similar to Egyptian writing but developed into a completely separate language later in time.</a:t>
            </a:r>
          </a:p>
          <a:p>
            <a:pPr>
              <a:spcBef>
                <a:spcPct val="50000"/>
              </a:spcBef>
            </a:pPr>
            <a:endParaRPr lang="en-US" altLang="en-US">
              <a:solidFill>
                <a:srgbClr val="00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68734"/>
                                        </p:tgtEl>
                                        <p:attrNameLst>
                                          <p:attrName>style.visibility</p:attrName>
                                        </p:attrNameLst>
                                      </p:cBhvr>
                                      <p:to>
                                        <p:strVal val="visible"/>
                                      </p:to>
                                    </p:set>
                                    <p:animEffect transition="in" filter="blinds(horizontal)">
                                      <p:cBhvr>
                                        <p:cTn id="7" dur="2000"/>
                                        <p:tgtEl>
                                          <p:spTgt spid="68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Text Box 1031">
            <a:extLst>
              <a:ext uri="{FF2B5EF4-FFF2-40B4-BE49-F238E27FC236}">
                <a16:creationId xmlns:a16="http://schemas.microsoft.com/office/drawing/2014/main" id="{41B01FDD-0827-7AB3-D905-476464F846A4}"/>
              </a:ext>
            </a:extLst>
          </p:cNvPr>
          <p:cNvSpPr txBox="1">
            <a:spLocks noChangeArrowheads="1"/>
          </p:cNvSpPr>
          <p:nvPr/>
        </p:nvSpPr>
        <p:spPr bwMode="auto">
          <a:xfrm>
            <a:off x="457200" y="533400"/>
            <a:ext cx="4724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Comic Sans MS" panose="030F0702030302020204" pitchFamily="66" charset="0"/>
              </a:rPr>
              <a:t>Ancient Nubia was a great kingdom that produced many resources like gold, ivory, copper, frankincense and ebony.</a:t>
            </a:r>
          </a:p>
        </p:txBody>
      </p:sp>
      <p:sp>
        <p:nvSpPr>
          <p:cNvPr id="26632" name="Text Box 1032">
            <a:extLst>
              <a:ext uri="{FF2B5EF4-FFF2-40B4-BE49-F238E27FC236}">
                <a16:creationId xmlns:a16="http://schemas.microsoft.com/office/drawing/2014/main" id="{1F0512FE-DEDE-4795-1A0C-5D7C56408169}"/>
              </a:ext>
            </a:extLst>
          </p:cNvPr>
          <p:cNvSpPr txBox="1">
            <a:spLocks noChangeArrowheads="1"/>
          </p:cNvSpPr>
          <p:nvPr/>
        </p:nvSpPr>
        <p:spPr bwMode="auto">
          <a:xfrm>
            <a:off x="533400" y="2209800"/>
            <a:ext cx="44958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accent2"/>
                </a:solidFill>
                <a:latin typeface="Comic Sans MS" panose="030F0702030302020204" pitchFamily="66" charset="0"/>
              </a:rPr>
              <a:t>Nubia was also known as Kush and The Land of the Bow.  Nubian archers (warriors who used a bow and arrow) were feared by all who saw them in battle.</a:t>
            </a:r>
          </a:p>
        </p:txBody>
      </p:sp>
      <p:sp>
        <p:nvSpPr>
          <p:cNvPr id="26633" name="Text Box 1033">
            <a:extLst>
              <a:ext uri="{FF2B5EF4-FFF2-40B4-BE49-F238E27FC236}">
                <a16:creationId xmlns:a16="http://schemas.microsoft.com/office/drawing/2014/main" id="{1BA6EA2E-D1AE-0347-0EF3-93EEF972E472}"/>
              </a:ext>
            </a:extLst>
          </p:cNvPr>
          <p:cNvSpPr txBox="1">
            <a:spLocks noChangeArrowheads="1"/>
          </p:cNvSpPr>
          <p:nvPr/>
        </p:nvSpPr>
        <p:spPr bwMode="auto">
          <a:xfrm>
            <a:off x="609600" y="4267200"/>
            <a:ext cx="44958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Comic Sans MS" panose="030F0702030302020204" pitchFamily="66" charset="0"/>
              </a:rPr>
              <a:t>Nubia had a long line of powerful kings. They were often at war with Egypt, to the North. From about 2,000 to 1,000 BC, Egypt controlled Nubia but when Egypt weakened, Nubia came north and conquered Egypt (800-700 BC.)</a:t>
            </a:r>
          </a:p>
        </p:txBody>
      </p:sp>
      <p:sp>
        <p:nvSpPr>
          <p:cNvPr id="26634" name="Text Box 1034">
            <a:extLst>
              <a:ext uri="{FF2B5EF4-FFF2-40B4-BE49-F238E27FC236}">
                <a16:creationId xmlns:a16="http://schemas.microsoft.com/office/drawing/2014/main" id="{288CB19E-097E-6AB5-9B13-F647492128A2}"/>
              </a:ext>
            </a:extLst>
          </p:cNvPr>
          <p:cNvSpPr txBox="1">
            <a:spLocks noChangeArrowheads="1"/>
          </p:cNvSpPr>
          <p:nvPr/>
        </p:nvSpPr>
        <p:spPr bwMode="auto">
          <a:xfrm>
            <a:off x="7239000" y="62484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Comic Sans MS" panose="030F0702030302020204" pitchFamily="66" charset="0"/>
                <a:hlinkClick r:id="rId2" action="ppaction://hlinksldjump"/>
              </a:rPr>
              <a:t>Return</a:t>
            </a:r>
            <a:endParaRPr lang="en-US" altLang="en-US" sz="2400">
              <a:latin typeface="Comic Sans MS" panose="030F0702030302020204" pitchFamily="66" charset="0"/>
            </a:endParaRPr>
          </a:p>
        </p:txBody>
      </p:sp>
      <p:sp>
        <p:nvSpPr>
          <p:cNvPr id="26635" name="Line 1035">
            <a:extLst>
              <a:ext uri="{FF2B5EF4-FFF2-40B4-BE49-F238E27FC236}">
                <a16:creationId xmlns:a16="http://schemas.microsoft.com/office/drawing/2014/main" id="{0960414A-163B-2796-F093-C65098220F74}"/>
              </a:ext>
            </a:extLst>
          </p:cNvPr>
          <p:cNvSpPr>
            <a:spLocks noChangeShapeType="1"/>
          </p:cNvSpPr>
          <p:nvPr/>
        </p:nvSpPr>
        <p:spPr bwMode="auto">
          <a:xfrm>
            <a:off x="3429000" y="6324600"/>
            <a:ext cx="3810000" cy="76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4342" name="Picture 6">
            <a:extLst>
              <a:ext uri="{FF2B5EF4-FFF2-40B4-BE49-F238E27FC236}">
                <a16:creationId xmlns:a16="http://schemas.microsoft.com/office/drawing/2014/main" id="{9FD4AEB1-EA7C-605E-CC09-8106AEC375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5363"/>
          <a:stretch>
            <a:fillRect/>
          </a:stretch>
        </p:blipFill>
        <p:spPr bwMode="auto">
          <a:xfrm>
            <a:off x="5181600" y="1295400"/>
            <a:ext cx="3429000" cy="3336925"/>
          </a:xfrm>
          <a:prstGeom prst="rect">
            <a:avLst/>
          </a:prstGeom>
          <a:noFill/>
          <a:extLst>
            <a:ext uri="{909E8E84-426E-40DD-AFC4-6F175D3DCCD1}">
              <a14:hiddenFill xmlns:a14="http://schemas.microsoft.com/office/drawing/2010/main">
                <a:solidFill>
                  <a:srgbClr val="FFFFFF"/>
                </a:solidFill>
              </a14:hiddenFill>
            </a:ext>
          </a:extLst>
        </p:spPr>
      </p:pic>
      <p:sp>
        <p:nvSpPr>
          <p:cNvPr id="14343" name="Text Box 7">
            <a:extLst>
              <a:ext uri="{FF2B5EF4-FFF2-40B4-BE49-F238E27FC236}">
                <a16:creationId xmlns:a16="http://schemas.microsoft.com/office/drawing/2014/main" id="{7A271124-18A8-35AF-1660-0FCB74A8404F}"/>
              </a:ext>
            </a:extLst>
          </p:cNvPr>
          <p:cNvSpPr txBox="1">
            <a:spLocks noChangeArrowheads="1"/>
          </p:cNvSpPr>
          <p:nvPr/>
        </p:nvSpPr>
        <p:spPr bwMode="auto">
          <a:xfrm>
            <a:off x="5410200" y="4648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a:t>A frankincense tree. The resin was used to make good smelling incense.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a:extLst>
              <a:ext uri="{FF2B5EF4-FFF2-40B4-BE49-F238E27FC236}">
                <a16:creationId xmlns:a16="http://schemas.microsoft.com/office/drawing/2014/main" id="{1A195A96-1220-A4E0-9F79-E8A49069A7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9016"/>
          <a:stretch>
            <a:fillRect/>
          </a:stretch>
        </p:blipFill>
        <p:spPr bwMode="auto">
          <a:xfrm>
            <a:off x="1066800" y="914400"/>
            <a:ext cx="4648200" cy="2819400"/>
          </a:xfrm>
          <a:prstGeom prst="rect">
            <a:avLst/>
          </a:prstGeom>
          <a:noFill/>
          <a:extLst>
            <a:ext uri="{909E8E84-426E-40DD-AFC4-6F175D3DCCD1}">
              <a14:hiddenFill xmlns:a14="http://schemas.microsoft.com/office/drawing/2010/main">
                <a:solidFill>
                  <a:srgbClr val="FFFFFF"/>
                </a:solidFill>
              </a14:hiddenFill>
            </a:ext>
          </a:extLst>
        </p:spPr>
      </p:pic>
      <p:sp>
        <p:nvSpPr>
          <p:cNvPr id="34820" name="WordArt 4">
            <a:extLst>
              <a:ext uri="{FF2B5EF4-FFF2-40B4-BE49-F238E27FC236}">
                <a16:creationId xmlns:a16="http://schemas.microsoft.com/office/drawing/2014/main" id="{C83C7EED-E7E3-BEAC-5699-B603100F3B44}"/>
              </a:ext>
            </a:extLst>
          </p:cNvPr>
          <p:cNvSpPr>
            <a:spLocks noChangeArrowheads="1" noChangeShapeType="1" noTextEdit="1"/>
          </p:cNvSpPr>
          <p:nvPr/>
        </p:nvSpPr>
        <p:spPr bwMode="auto">
          <a:xfrm>
            <a:off x="2667000" y="1524000"/>
            <a:ext cx="4419600" cy="3581400"/>
          </a:xfrm>
          <a:prstGeom prst="rect">
            <a:avLst/>
          </a:prstGeom>
        </p:spPr>
        <p:txBody>
          <a:bodyPr wrap="none" fromWordArt="1">
            <a:prstTxWarp prst="textFadeUp">
              <a:avLst>
                <a:gd name="adj" fmla="val 9991"/>
              </a:avLst>
            </a:prstTxWarp>
          </a:bodyPr>
          <a:lstStyle/>
          <a:p>
            <a:pPr algn="ctr"/>
            <a:r>
              <a:rPr lang="en-GB" sz="36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rPr>
              <a:t>Mali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4">
            <a:extLst>
              <a:ext uri="{FF2B5EF4-FFF2-40B4-BE49-F238E27FC236}">
                <a16:creationId xmlns:a16="http://schemas.microsoft.com/office/drawing/2014/main" id="{1A6A3527-FC14-C34C-46C3-04FA15C5FD62}"/>
              </a:ext>
            </a:extLst>
          </p:cNvPr>
          <p:cNvSpPr txBox="1">
            <a:spLocks noChangeArrowheads="1"/>
          </p:cNvSpPr>
          <p:nvPr/>
        </p:nvSpPr>
        <p:spPr bwMode="auto">
          <a:xfrm>
            <a:off x="838200" y="838200"/>
            <a:ext cx="50292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accent2"/>
                </a:solidFill>
                <a:latin typeface="Comic Sans MS" panose="030F0702030302020204" pitchFamily="66" charset="0"/>
              </a:rPr>
              <a:t>A powerful king named Sundiata ruled this area from around 1230-1255 AD. He led the people in conquering and expanding his kingdom to be as great as Ghana had been.</a:t>
            </a:r>
          </a:p>
        </p:txBody>
      </p:sp>
      <p:pic>
        <p:nvPicPr>
          <p:cNvPr id="36869" name="Picture 5">
            <a:extLst>
              <a:ext uri="{FF2B5EF4-FFF2-40B4-BE49-F238E27FC236}">
                <a16:creationId xmlns:a16="http://schemas.microsoft.com/office/drawing/2014/main" id="{4B624369-38D5-0037-15F1-D19A2607FC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667000"/>
            <a:ext cx="4114800" cy="3130550"/>
          </a:xfrm>
          <a:prstGeom prst="rect">
            <a:avLst/>
          </a:prstGeom>
          <a:noFill/>
          <a:extLst>
            <a:ext uri="{909E8E84-426E-40DD-AFC4-6F175D3DCCD1}">
              <a14:hiddenFill xmlns:a14="http://schemas.microsoft.com/office/drawing/2010/main">
                <a:solidFill>
                  <a:srgbClr val="FFFFFF"/>
                </a:solidFill>
              </a14:hiddenFill>
            </a:ext>
          </a:extLst>
        </p:spPr>
      </p:pic>
      <p:sp>
        <p:nvSpPr>
          <p:cNvPr id="36871" name="Text Box 7">
            <a:extLst>
              <a:ext uri="{FF2B5EF4-FFF2-40B4-BE49-F238E27FC236}">
                <a16:creationId xmlns:a16="http://schemas.microsoft.com/office/drawing/2014/main" id="{4840B4AA-08AE-63D9-971F-C61B5B58A277}"/>
              </a:ext>
            </a:extLst>
          </p:cNvPr>
          <p:cNvSpPr txBox="1">
            <a:spLocks noChangeArrowheads="1"/>
          </p:cNvSpPr>
          <p:nvPr/>
        </p:nvSpPr>
        <p:spPr bwMode="auto">
          <a:xfrm>
            <a:off x="685800" y="3276600"/>
            <a:ext cx="32004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Comic Sans MS" panose="030F0702030302020204" pitchFamily="66" charset="0"/>
              </a:rPr>
              <a:t>Perhaps the greatest king of Mali was Mansa Musa (1312-1337). He developed the gold and salt trade of Mali and his kingdom became very powerful and rich.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diamond(in)">
                                      <p:cBhvr>
                                        <p:cTn id="7" dur="20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4">
            <a:extLst>
              <a:ext uri="{FF2B5EF4-FFF2-40B4-BE49-F238E27FC236}">
                <a16:creationId xmlns:a16="http://schemas.microsoft.com/office/drawing/2014/main" id="{D14AC1F9-04C7-4F50-5385-F8180D2E54BE}"/>
              </a:ext>
            </a:extLst>
          </p:cNvPr>
          <p:cNvSpPr txBox="1">
            <a:spLocks noChangeArrowheads="1"/>
          </p:cNvSpPr>
          <p:nvPr/>
        </p:nvSpPr>
        <p:spPr bwMode="auto">
          <a:xfrm>
            <a:off x="533400" y="533400"/>
            <a:ext cx="42672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CC0000"/>
                </a:solidFill>
                <a:latin typeface="Comic Sans MS" panose="030F0702030302020204" pitchFamily="66" charset="0"/>
              </a:rPr>
              <a:t>Mansa Musa was a Muslim, meaning he followed the religion of Islam. He built many beautiful mosques or Islamic temples in western Africa.</a:t>
            </a:r>
          </a:p>
        </p:txBody>
      </p:sp>
      <p:pic>
        <p:nvPicPr>
          <p:cNvPr id="37894" name="Picture 6">
            <a:extLst>
              <a:ext uri="{FF2B5EF4-FFF2-40B4-BE49-F238E27FC236}">
                <a16:creationId xmlns:a16="http://schemas.microsoft.com/office/drawing/2014/main" id="{5C961F8D-E218-61B0-A13F-8760737052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2691"/>
          <a:stretch>
            <a:fillRect/>
          </a:stretch>
        </p:blipFill>
        <p:spPr bwMode="auto">
          <a:xfrm>
            <a:off x="2209800" y="2209800"/>
            <a:ext cx="6629400" cy="3838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4">
            <a:extLst>
              <a:ext uri="{FF2B5EF4-FFF2-40B4-BE49-F238E27FC236}">
                <a16:creationId xmlns:a16="http://schemas.microsoft.com/office/drawing/2014/main" id="{61433E4B-9BD8-9220-4D70-72D304A1E090}"/>
              </a:ext>
            </a:extLst>
          </p:cNvPr>
          <p:cNvSpPr txBox="1">
            <a:spLocks noChangeArrowheads="1"/>
          </p:cNvSpPr>
          <p:nvPr/>
        </p:nvSpPr>
        <p:spPr bwMode="auto">
          <a:xfrm>
            <a:off x="1143000" y="914400"/>
            <a:ext cx="74676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accent2"/>
                </a:solidFill>
                <a:latin typeface="Comic Sans MS" panose="030F0702030302020204" pitchFamily="66" charset="0"/>
              </a:rPr>
              <a:t>In 1324 Mansa Musa made a pilgrimage ( a journey to a holy place) to Mecca, which is a holy city in Arabia, with 60,000 servants and followers and 80 camels carrying more than 4,000 pounds of gold to be distributed among the poor. Of the 12,000 servants 500 carried a staff of pure gold. This showed his power and wealth to the other people he visited.</a:t>
            </a:r>
            <a:endParaRPr lang="en-US" altLang="en-US"/>
          </a:p>
        </p:txBody>
      </p:sp>
      <p:pic>
        <p:nvPicPr>
          <p:cNvPr id="38919" name="Picture 7">
            <a:extLst>
              <a:ext uri="{FF2B5EF4-FFF2-40B4-BE49-F238E27FC236}">
                <a16:creationId xmlns:a16="http://schemas.microsoft.com/office/drawing/2014/main" id="{14940A60-7020-6C35-7AB2-CC70FE9D8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352800"/>
            <a:ext cx="1947863" cy="2457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4">
            <a:extLst>
              <a:ext uri="{FF2B5EF4-FFF2-40B4-BE49-F238E27FC236}">
                <a16:creationId xmlns:a16="http://schemas.microsoft.com/office/drawing/2014/main" id="{9C476274-CDE4-5F72-2417-EFE9419A55D8}"/>
              </a:ext>
            </a:extLst>
          </p:cNvPr>
          <p:cNvSpPr txBox="1">
            <a:spLocks noChangeArrowheads="1"/>
          </p:cNvSpPr>
          <p:nvPr/>
        </p:nvSpPr>
        <p:spPr bwMode="auto">
          <a:xfrm>
            <a:off x="685800" y="381000"/>
            <a:ext cx="69342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990033"/>
                </a:solidFill>
                <a:latin typeface="Comic Sans MS" panose="030F0702030302020204" pitchFamily="66" charset="0"/>
              </a:rPr>
              <a:t>When Mansa Musa died there were no kings as powerful as he was to follow. The great kingdom of Mali weakened. Eventually a group of people  known as Berbers came into the area and other people came up from the south to claim territory that was once part of the kingdom. Although Mali fell, another advanced African kingdom took its place, the kingdom of Songhay.</a:t>
            </a:r>
          </a:p>
        </p:txBody>
      </p:sp>
      <p:sp>
        <p:nvSpPr>
          <p:cNvPr id="45058" name="Text Box 2">
            <a:extLst>
              <a:ext uri="{FF2B5EF4-FFF2-40B4-BE49-F238E27FC236}">
                <a16:creationId xmlns:a16="http://schemas.microsoft.com/office/drawing/2014/main" id="{B0D6C8FD-5C7B-F2C5-7C8D-708464C1B0E2}"/>
              </a:ext>
            </a:extLst>
          </p:cNvPr>
          <p:cNvSpPr txBox="1">
            <a:spLocks noChangeArrowheads="1"/>
          </p:cNvSpPr>
          <p:nvPr/>
        </p:nvSpPr>
        <p:spPr bwMode="auto">
          <a:xfrm>
            <a:off x="7620000" y="60198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accent2"/>
                </a:solidFill>
                <a:latin typeface="Comic Sans MS" panose="030F0702030302020204" pitchFamily="66" charset="0"/>
                <a:hlinkClick r:id="rId2" action="ppaction://hlinksldjump"/>
              </a:rPr>
              <a:t>Return</a:t>
            </a:r>
            <a:endParaRPr lang="en-US" altLang="en-US" sz="2400">
              <a:solidFill>
                <a:schemeClr val="accent2"/>
              </a:solidFill>
              <a:latin typeface="Comic Sans MS" panose="030F0702030302020204" pitchFamily="66" charset="0"/>
            </a:endParaRPr>
          </a:p>
        </p:txBody>
      </p:sp>
      <p:pic>
        <p:nvPicPr>
          <p:cNvPr id="45062" name="Picture 6">
            <a:extLst>
              <a:ext uri="{FF2B5EF4-FFF2-40B4-BE49-F238E27FC236}">
                <a16:creationId xmlns:a16="http://schemas.microsoft.com/office/drawing/2014/main" id="{F93966B5-573C-0CC0-4D62-89D173DCF5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182"/>
          <a:stretch>
            <a:fillRect/>
          </a:stretch>
        </p:blipFill>
        <p:spPr bwMode="auto">
          <a:xfrm>
            <a:off x="685800" y="2743200"/>
            <a:ext cx="5191125" cy="3429000"/>
          </a:xfrm>
          <a:prstGeom prst="rect">
            <a:avLst/>
          </a:prstGeom>
          <a:noFill/>
          <a:extLst>
            <a:ext uri="{909E8E84-426E-40DD-AFC4-6F175D3DCCD1}">
              <a14:hiddenFill xmlns:a14="http://schemas.microsoft.com/office/drawing/2010/main">
                <a:solidFill>
                  <a:srgbClr val="FFFFFF"/>
                </a:solidFill>
              </a14:hiddenFill>
            </a:ext>
          </a:extLst>
        </p:spPr>
      </p:pic>
      <p:sp>
        <p:nvSpPr>
          <p:cNvPr id="45064" name="Text Box 8">
            <a:extLst>
              <a:ext uri="{FF2B5EF4-FFF2-40B4-BE49-F238E27FC236}">
                <a16:creationId xmlns:a16="http://schemas.microsoft.com/office/drawing/2014/main" id="{6FFC4F9A-BB4B-8F07-8303-77CF371D830C}"/>
              </a:ext>
            </a:extLst>
          </p:cNvPr>
          <p:cNvSpPr txBox="1">
            <a:spLocks noChangeArrowheads="1"/>
          </p:cNvSpPr>
          <p:nvPr/>
        </p:nvSpPr>
        <p:spPr bwMode="auto">
          <a:xfrm>
            <a:off x="6172200" y="3429000"/>
            <a:ext cx="2286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Comic Sans MS" panose="030F0702030302020204" pitchFamily="66" charset="0"/>
              </a:rPr>
              <a:t>The Berbers still live in North Africa. This picture, taken in 1893, shows a Berber group.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45064"/>
                                        </p:tgtEl>
                                        <p:attrNameLst>
                                          <p:attrName>style.visibility</p:attrName>
                                        </p:attrNameLst>
                                      </p:cBhvr>
                                      <p:to>
                                        <p:strVal val="visible"/>
                                      </p:to>
                                    </p:set>
                                    <p:animEffect transition="in" filter="circle(in)">
                                      <p:cBhvr>
                                        <p:cTn id="7" dur="2000"/>
                                        <p:tgtEl>
                                          <p:spTgt spid="45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a:extLst>
              <a:ext uri="{FF2B5EF4-FFF2-40B4-BE49-F238E27FC236}">
                <a16:creationId xmlns:a16="http://schemas.microsoft.com/office/drawing/2014/main" id="{A7208C5A-47CC-B14D-945A-5B4E21ADCDEA}"/>
              </a:ext>
            </a:extLst>
          </p:cNvPr>
          <p:cNvSpPr txBox="1">
            <a:spLocks noChangeArrowheads="1"/>
          </p:cNvSpPr>
          <p:nvPr/>
        </p:nvSpPr>
        <p:spPr bwMode="auto">
          <a:xfrm>
            <a:off x="990600" y="1295400"/>
            <a:ext cx="73914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990033"/>
                </a:solidFill>
                <a:latin typeface="Comic Sans MS" panose="030F0702030302020204" pitchFamily="66" charset="0"/>
              </a:rPr>
              <a:t>Africa produced many great civilizations. During the time of the Middle Ages of Europe, the African kingdoms of Mali, Ghana and Songhay were places of advanced learning and great wealth. At the time of ancient Egypt, Nubia was a powerful force with an advanced culture. Strong leaders and vast natural resources helped these cultures rule large areas of northern and western Africa for hundreds of years. </a:t>
            </a:r>
            <a:endParaRPr lang="en-US" altLang="en-US" sz="2800">
              <a:latin typeface="Comic Sans MS" panose="030F0702030302020204" pitchFamily="66" charset="0"/>
            </a:endParaRPr>
          </a:p>
        </p:txBody>
      </p:sp>
      <p:sp>
        <p:nvSpPr>
          <p:cNvPr id="41987" name="Text Box 3">
            <a:hlinkClick r:id="" action="ppaction://noaction"/>
            <a:extLst>
              <a:ext uri="{FF2B5EF4-FFF2-40B4-BE49-F238E27FC236}">
                <a16:creationId xmlns:a16="http://schemas.microsoft.com/office/drawing/2014/main" id="{109C6D7F-10E4-7895-DA90-38DC91DC8530}"/>
              </a:ext>
            </a:extLst>
          </p:cNvPr>
          <p:cNvSpPr txBox="1">
            <a:spLocks noChangeArrowheads="1"/>
          </p:cNvSpPr>
          <p:nvPr/>
        </p:nvSpPr>
        <p:spPr bwMode="auto">
          <a:xfrm>
            <a:off x="7010400" y="58674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accent2"/>
                </a:solidFill>
                <a:latin typeface="Comic Sans MS" panose="030F0702030302020204" pitchFamily="66" charset="0"/>
                <a:hlinkClick r:id="" action="ppaction://noaction"/>
              </a:rPr>
              <a:t>Return</a:t>
            </a:r>
            <a:endParaRPr lang="en-US" altLang="en-US" sz="2400">
              <a:solidFill>
                <a:schemeClr val="accent2"/>
              </a:solidFill>
              <a:latin typeface="Comic Sans MS" panose="030F0702030302020204" pitchFamily="66"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8" name="Picture 6">
            <a:extLst>
              <a:ext uri="{FF2B5EF4-FFF2-40B4-BE49-F238E27FC236}">
                <a16:creationId xmlns:a16="http://schemas.microsoft.com/office/drawing/2014/main" id="{42F43F8B-AD9C-E034-507F-AB549797251B}"/>
              </a:ext>
            </a:extLst>
          </p:cNvPr>
          <p:cNvPicPr>
            <a:picLocks noChangeAspect="1" noChangeArrowheads="1"/>
          </p:cNvPicPr>
          <p:nvPr/>
        </p:nvPicPr>
        <p:blipFill>
          <a:blip r:embed="rId2">
            <a:clrChange>
              <a:clrFrom>
                <a:srgbClr val="28528C"/>
              </a:clrFrom>
              <a:clrTo>
                <a:srgbClr val="28528C">
                  <a:alpha val="0"/>
                </a:srgbClr>
              </a:clrTo>
            </a:clrChange>
            <a:extLst>
              <a:ext uri="{28A0092B-C50C-407E-A947-70E740481C1C}">
                <a14:useLocalDpi xmlns:a14="http://schemas.microsoft.com/office/drawing/2010/main" val="0"/>
              </a:ext>
            </a:extLst>
          </a:blip>
          <a:srcRect l="6332" t="11267" r="11345" b="8450"/>
          <a:stretch>
            <a:fillRect/>
          </a:stretch>
        </p:blipFill>
        <p:spPr bwMode="auto">
          <a:xfrm>
            <a:off x="4724400" y="381000"/>
            <a:ext cx="2971800" cy="4343400"/>
          </a:xfrm>
          <a:prstGeom prst="rect">
            <a:avLst/>
          </a:prstGeom>
          <a:noFill/>
          <a:extLst>
            <a:ext uri="{909E8E84-426E-40DD-AFC4-6F175D3DCCD1}">
              <a14:hiddenFill xmlns:a14="http://schemas.microsoft.com/office/drawing/2010/main">
                <a:solidFill>
                  <a:srgbClr val="FFFFFF"/>
                </a:solidFill>
              </a14:hiddenFill>
            </a:ext>
          </a:extLst>
        </p:spPr>
      </p:pic>
      <p:sp>
        <p:nvSpPr>
          <p:cNvPr id="44036" name="WordArt 4">
            <a:extLst>
              <a:ext uri="{FF2B5EF4-FFF2-40B4-BE49-F238E27FC236}">
                <a16:creationId xmlns:a16="http://schemas.microsoft.com/office/drawing/2014/main" id="{0CACD140-C8BD-D1FD-7B05-946DB6AC44DC}"/>
              </a:ext>
            </a:extLst>
          </p:cNvPr>
          <p:cNvSpPr>
            <a:spLocks noChangeArrowheads="1" noChangeShapeType="1" noTextEdit="1"/>
          </p:cNvSpPr>
          <p:nvPr/>
        </p:nvSpPr>
        <p:spPr bwMode="auto">
          <a:xfrm>
            <a:off x="1752600" y="1828800"/>
            <a:ext cx="5562600" cy="3352800"/>
          </a:xfrm>
          <a:prstGeom prst="rect">
            <a:avLst/>
          </a:prstGeom>
        </p:spPr>
        <p:txBody>
          <a:bodyPr wrap="none" fromWordArt="1">
            <a:prstTxWarp prst="textFadeUp">
              <a:avLst>
                <a:gd name="adj" fmla="val 9991"/>
              </a:avLst>
            </a:prstTxWarp>
          </a:bodyPr>
          <a:lstStyle/>
          <a:p>
            <a:pPr algn="ctr"/>
            <a:r>
              <a:rPr lang="en-GB" sz="48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rPr>
              <a:t>Songhay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5">
            <a:extLst>
              <a:ext uri="{FF2B5EF4-FFF2-40B4-BE49-F238E27FC236}">
                <a16:creationId xmlns:a16="http://schemas.microsoft.com/office/drawing/2014/main" id="{9D87F095-B7FC-59FF-BE4E-CB9F19A4C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6092"/>
          <a:stretch>
            <a:fillRect/>
          </a:stretch>
        </p:blipFill>
        <p:spPr bwMode="auto">
          <a:xfrm>
            <a:off x="457200" y="609600"/>
            <a:ext cx="5562600" cy="5364163"/>
          </a:xfrm>
          <a:prstGeom prst="rect">
            <a:avLst/>
          </a:prstGeom>
          <a:noFill/>
          <a:extLst>
            <a:ext uri="{909E8E84-426E-40DD-AFC4-6F175D3DCCD1}">
              <a14:hiddenFill xmlns:a14="http://schemas.microsoft.com/office/drawing/2010/main">
                <a:solidFill>
                  <a:srgbClr val="FFFFFF"/>
                </a:solidFill>
              </a14:hiddenFill>
            </a:ext>
          </a:extLst>
        </p:spPr>
      </p:pic>
      <p:sp>
        <p:nvSpPr>
          <p:cNvPr id="53255" name="Text Box 7">
            <a:extLst>
              <a:ext uri="{FF2B5EF4-FFF2-40B4-BE49-F238E27FC236}">
                <a16:creationId xmlns:a16="http://schemas.microsoft.com/office/drawing/2014/main" id="{9AD63A1F-45DD-011D-B476-8A7C04B5334E}"/>
              </a:ext>
            </a:extLst>
          </p:cNvPr>
          <p:cNvSpPr txBox="1">
            <a:spLocks noChangeArrowheads="1"/>
          </p:cNvSpPr>
          <p:nvPr/>
        </p:nvSpPr>
        <p:spPr bwMode="auto">
          <a:xfrm>
            <a:off x="6324600" y="1295400"/>
            <a:ext cx="23622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accent2"/>
                </a:solidFill>
                <a:latin typeface="Comic Sans MS" panose="030F0702030302020204" pitchFamily="66" charset="0"/>
              </a:rPr>
              <a:t>This map was created in 1375. The same trade routes were used by the merchants of the Songhay kingdom. What kinds of pictures do you see on the map and why do you think the mapmaker put them there?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1030" descr="The main mosque at Jenne">
            <a:extLst>
              <a:ext uri="{FF2B5EF4-FFF2-40B4-BE49-F238E27FC236}">
                <a16:creationId xmlns:a16="http://schemas.microsoft.com/office/drawing/2014/main" id="{6FFC45DA-5243-14B0-60A5-D2DEB95BD2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544" b="6046"/>
          <a:stretch>
            <a:fillRect/>
          </a:stretch>
        </p:blipFill>
        <p:spPr bwMode="auto">
          <a:xfrm>
            <a:off x="533400" y="1752600"/>
            <a:ext cx="2217738" cy="3552825"/>
          </a:xfrm>
          <a:prstGeom prst="rect">
            <a:avLst/>
          </a:prstGeom>
          <a:noFill/>
          <a:extLst>
            <a:ext uri="{909E8E84-426E-40DD-AFC4-6F175D3DCCD1}">
              <a14:hiddenFill xmlns:a14="http://schemas.microsoft.com/office/drawing/2010/main">
                <a:solidFill>
                  <a:srgbClr val="FFFFFF"/>
                </a:solidFill>
              </a14:hiddenFill>
            </a:ext>
          </a:extLst>
        </p:spPr>
      </p:pic>
      <p:sp>
        <p:nvSpPr>
          <p:cNvPr id="27652" name="WordArt 1028">
            <a:extLst>
              <a:ext uri="{FF2B5EF4-FFF2-40B4-BE49-F238E27FC236}">
                <a16:creationId xmlns:a16="http://schemas.microsoft.com/office/drawing/2014/main" id="{19C4E52B-AE7C-437D-6801-55D27CCD9113}"/>
              </a:ext>
            </a:extLst>
          </p:cNvPr>
          <p:cNvSpPr>
            <a:spLocks noChangeArrowheads="1" noChangeShapeType="1" noTextEdit="1"/>
          </p:cNvSpPr>
          <p:nvPr/>
        </p:nvSpPr>
        <p:spPr bwMode="auto">
          <a:xfrm>
            <a:off x="1600200" y="2057400"/>
            <a:ext cx="6172200" cy="3124200"/>
          </a:xfrm>
          <a:prstGeom prst="rect">
            <a:avLst/>
          </a:prstGeom>
        </p:spPr>
        <p:txBody>
          <a:bodyPr wrap="none" fromWordArt="1">
            <a:prstTxWarp prst="textFadeUp">
              <a:avLst>
                <a:gd name="adj" fmla="val 9991"/>
              </a:avLst>
            </a:prstTxWarp>
          </a:bodyPr>
          <a:lstStyle/>
          <a:p>
            <a:pPr algn="ctr"/>
            <a:r>
              <a:rPr lang="en-GB" sz="36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rPr>
              <a:t>GHANA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7" name="Picture 5" descr="King Sunni Ali Ber">
            <a:extLst>
              <a:ext uri="{FF2B5EF4-FFF2-40B4-BE49-F238E27FC236}">
                <a16:creationId xmlns:a16="http://schemas.microsoft.com/office/drawing/2014/main" id="{48FF6CE7-6594-E993-4B36-5664871A29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746" b="8232"/>
          <a:stretch>
            <a:fillRect/>
          </a:stretch>
        </p:blipFill>
        <p:spPr bwMode="auto">
          <a:xfrm>
            <a:off x="609600" y="457200"/>
            <a:ext cx="6781800" cy="3581400"/>
          </a:xfrm>
          <a:prstGeom prst="rect">
            <a:avLst/>
          </a:prstGeom>
          <a:noFill/>
          <a:extLst>
            <a:ext uri="{909E8E84-426E-40DD-AFC4-6F175D3DCCD1}">
              <a14:hiddenFill xmlns:a14="http://schemas.microsoft.com/office/drawing/2010/main">
                <a:solidFill>
                  <a:srgbClr val="FFFFFF"/>
                </a:solidFill>
              </a14:hiddenFill>
            </a:ext>
          </a:extLst>
        </p:spPr>
      </p:pic>
      <p:sp>
        <p:nvSpPr>
          <p:cNvPr id="54278" name="Text Box 6">
            <a:extLst>
              <a:ext uri="{FF2B5EF4-FFF2-40B4-BE49-F238E27FC236}">
                <a16:creationId xmlns:a16="http://schemas.microsoft.com/office/drawing/2014/main" id="{FC1E2B69-0460-82A1-89D8-132CE54A0B97}"/>
              </a:ext>
            </a:extLst>
          </p:cNvPr>
          <p:cNvSpPr txBox="1">
            <a:spLocks noChangeArrowheads="1"/>
          </p:cNvSpPr>
          <p:nvPr/>
        </p:nvSpPr>
        <p:spPr bwMode="auto">
          <a:xfrm>
            <a:off x="457200" y="4191000"/>
            <a:ext cx="83058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Comic Sans MS" panose="030F0702030302020204" pitchFamily="66" charset="0"/>
              </a:rPr>
              <a:t>The picture above is one artist’s idea of what the great Songhay leader, Sunni Ali might have looked like. Sunni Ali saw that the kingdom of Mali was weakening and he led his soldiers to conquer the area. He began the kingdom of Songhay. He also set up a complex government to rule all the lands he had conquered.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23" name="Picture 27">
            <a:extLst>
              <a:ext uri="{FF2B5EF4-FFF2-40B4-BE49-F238E27FC236}">
                <a16:creationId xmlns:a16="http://schemas.microsoft.com/office/drawing/2014/main" id="{8164C112-3962-10FE-21A4-850037D15BD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l="18567" t="11191" r="18356" b="4123"/>
          <a:stretch>
            <a:fillRect/>
          </a:stretch>
        </p:blipFill>
        <p:spPr bwMode="auto">
          <a:xfrm>
            <a:off x="3276600" y="696913"/>
            <a:ext cx="5189538" cy="4981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5302" name="Text Box 6">
            <a:extLst>
              <a:ext uri="{FF2B5EF4-FFF2-40B4-BE49-F238E27FC236}">
                <a16:creationId xmlns:a16="http://schemas.microsoft.com/office/drawing/2014/main" id="{456E7CF3-2439-C936-7EE4-9D1F92456DFC}"/>
              </a:ext>
            </a:extLst>
          </p:cNvPr>
          <p:cNvSpPr txBox="1">
            <a:spLocks noChangeArrowheads="1"/>
          </p:cNvSpPr>
          <p:nvPr/>
        </p:nvSpPr>
        <p:spPr bwMode="auto">
          <a:xfrm>
            <a:off x="457200" y="304800"/>
            <a:ext cx="16002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Comic Sans MS" panose="030F0702030302020204" pitchFamily="66" charset="0"/>
              </a:rPr>
              <a:t>All three kingdoms of West Africa relied on trade for their strength and wealth. </a:t>
            </a:r>
          </a:p>
        </p:txBody>
      </p:sp>
      <p:pic>
        <p:nvPicPr>
          <p:cNvPr id="55304" name="Picture 8">
            <a:extLst>
              <a:ext uri="{FF2B5EF4-FFF2-40B4-BE49-F238E27FC236}">
                <a16:creationId xmlns:a16="http://schemas.microsoft.com/office/drawing/2014/main" id="{1B69ABCA-00DC-A364-BA12-F9CC8C90C48A}"/>
              </a:ext>
            </a:extLst>
          </p:cNvPr>
          <p:cNvPicPr>
            <a:picLocks noChangeAspect="1" noChangeArrowheads="1"/>
          </p:cNvPicPr>
          <p:nvPr/>
        </p:nvPicPr>
        <p:blipFill>
          <a:blip r:embed="rId2" r:link="rId3">
            <a:clrChange>
              <a:clrFrom>
                <a:srgbClr val="E9CC92"/>
              </a:clrFrom>
              <a:clrTo>
                <a:srgbClr val="E9CC92">
                  <a:alpha val="0"/>
                </a:srgbClr>
              </a:clrTo>
            </a:clrChange>
            <a:extLst>
              <a:ext uri="{28A0092B-C50C-407E-A947-70E740481C1C}">
                <a14:useLocalDpi xmlns:a14="http://schemas.microsoft.com/office/drawing/2010/main" val="0"/>
              </a:ext>
            </a:extLst>
          </a:blip>
          <a:srcRect l="18567" t="11191" r="18356" b="3995"/>
          <a:stretch>
            <a:fillRect/>
          </a:stretch>
        </p:blipFill>
        <p:spPr bwMode="auto">
          <a:xfrm>
            <a:off x="2209800" y="228600"/>
            <a:ext cx="5829300" cy="560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5" name="Line 9">
            <a:extLst>
              <a:ext uri="{FF2B5EF4-FFF2-40B4-BE49-F238E27FC236}">
                <a16:creationId xmlns:a16="http://schemas.microsoft.com/office/drawing/2014/main" id="{056FB542-35CB-F8C9-35F3-EFE999D690C6}"/>
              </a:ext>
            </a:extLst>
          </p:cNvPr>
          <p:cNvSpPr>
            <a:spLocks noChangeShapeType="1"/>
          </p:cNvSpPr>
          <p:nvPr/>
        </p:nvSpPr>
        <p:spPr bwMode="auto">
          <a:xfrm flipV="1">
            <a:off x="3657600" y="2171700"/>
            <a:ext cx="571500" cy="3429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5306" name="Text Box 10">
            <a:extLst>
              <a:ext uri="{FF2B5EF4-FFF2-40B4-BE49-F238E27FC236}">
                <a16:creationId xmlns:a16="http://schemas.microsoft.com/office/drawing/2014/main" id="{89B7D35A-B9FB-6901-73C4-F0EB35C8B1D2}"/>
              </a:ext>
            </a:extLst>
          </p:cNvPr>
          <p:cNvSpPr txBox="1">
            <a:spLocks noChangeArrowheads="1"/>
          </p:cNvSpPr>
          <p:nvPr/>
        </p:nvSpPr>
        <p:spPr bwMode="auto">
          <a:xfrm>
            <a:off x="3886200" y="1943100"/>
            <a:ext cx="800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a:t>Timbuktu</a:t>
            </a:r>
            <a:endParaRPr lang="en-US" altLang="en-US"/>
          </a:p>
        </p:txBody>
      </p:sp>
      <p:sp>
        <p:nvSpPr>
          <p:cNvPr id="55307" name="Text Box 11">
            <a:extLst>
              <a:ext uri="{FF2B5EF4-FFF2-40B4-BE49-F238E27FC236}">
                <a16:creationId xmlns:a16="http://schemas.microsoft.com/office/drawing/2014/main" id="{4CC798C9-DFE9-FEC1-D778-1DE662F0052C}"/>
              </a:ext>
            </a:extLst>
          </p:cNvPr>
          <p:cNvSpPr txBox="1">
            <a:spLocks noChangeArrowheads="1"/>
          </p:cNvSpPr>
          <p:nvPr/>
        </p:nvSpPr>
        <p:spPr bwMode="auto">
          <a:xfrm>
            <a:off x="4686300" y="1943100"/>
            <a:ext cx="571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a:t>Gao</a:t>
            </a:r>
            <a:endParaRPr lang="en-US" altLang="en-US"/>
          </a:p>
        </p:txBody>
      </p:sp>
      <p:sp>
        <p:nvSpPr>
          <p:cNvPr id="55308" name="Text Box 12">
            <a:extLst>
              <a:ext uri="{FF2B5EF4-FFF2-40B4-BE49-F238E27FC236}">
                <a16:creationId xmlns:a16="http://schemas.microsoft.com/office/drawing/2014/main" id="{8293CEF1-BDCC-E43E-3B10-A5B81DBFA5D4}"/>
              </a:ext>
            </a:extLst>
          </p:cNvPr>
          <p:cNvSpPr txBox="1">
            <a:spLocks noChangeArrowheads="1"/>
          </p:cNvSpPr>
          <p:nvPr/>
        </p:nvSpPr>
        <p:spPr bwMode="auto">
          <a:xfrm>
            <a:off x="4229100" y="2171700"/>
            <a:ext cx="571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a:t>Jenne</a:t>
            </a:r>
            <a:endParaRPr lang="en-US" altLang="en-US"/>
          </a:p>
        </p:txBody>
      </p:sp>
      <p:sp>
        <p:nvSpPr>
          <p:cNvPr id="55309" name="Line 13">
            <a:extLst>
              <a:ext uri="{FF2B5EF4-FFF2-40B4-BE49-F238E27FC236}">
                <a16:creationId xmlns:a16="http://schemas.microsoft.com/office/drawing/2014/main" id="{DAF8CE54-71E9-303B-C999-8164F16B2CFB}"/>
              </a:ext>
            </a:extLst>
          </p:cNvPr>
          <p:cNvSpPr>
            <a:spLocks noChangeShapeType="1"/>
          </p:cNvSpPr>
          <p:nvPr/>
        </p:nvSpPr>
        <p:spPr bwMode="auto">
          <a:xfrm flipV="1">
            <a:off x="4229100" y="2400300"/>
            <a:ext cx="114300" cy="457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5310" name="Line 14">
            <a:extLst>
              <a:ext uri="{FF2B5EF4-FFF2-40B4-BE49-F238E27FC236}">
                <a16:creationId xmlns:a16="http://schemas.microsoft.com/office/drawing/2014/main" id="{2F02C47D-8C0D-A8E2-1099-903B3157F770}"/>
              </a:ext>
            </a:extLst>
          </p:cNvPr>
          <p:cNvSpPr>
            <a:spLocks noChangeShapeType="1"/>
          </p:cNvSpPr>
          <p:nvPr/>
        </p:nvSpPr>
        <p:spPr bwMode="auto">
          <a:xfrm flipH="1" flipV="1">
            <a:off x="4800600" y="2400300"/>
            <a:ext cx="571500" cy="5715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5311" name="Text Box 15">
            <a:extLst>
              <a:ext uri="{FF2B5EF4-FFF2-40B4-BE49-F238E27FC236}">
                <a16:creationId xmlns:a16="http://schemas.microsoft.com/office/drawing/2014/main" id="{C936E691-B2BB-8E69-91D9-C2F9073FCD52}"/>
              </a:ext>
            </a:extLst>
          </p:cNvPr>
          <p:cNvSpPr txBox="1">
            <a:spLocks noChangeArrowheads="1"/>
          </p:cNvSpPr>
          <p:nvPr/>
        </p:nvSpPr>
        <p:spPr bwMode="auto">
          <a:xfrm>
            <a:off x="3314700" y="2743200"/>
            <a:ext cx="22860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200">
                <a:solidFill>
                  <a:srgbClr val="FF0000"/>
                </a:solidFill>
                <a:latin typeface="Lucida Calligraphy" panose="03010101010101010101" pitchFamily="66" charset="0"/>
              </a:rPr>
              <a:t>Gold, Ivory, Wood, Slaves</a:t>
            </a:r>
            <a:endParaRPr lang="en-US" altLang="en-US"/>
          </a:p>
        </p:txBody>
      </p:sp>
      <p:sp>
        <p:nvSpPr>
          <p:cNvPr id="55312" name="Line 16">
            <a:extLst>
              <a:ext uri="{FF2B5EF4-FFF2-40B4-BE49-F238E27FC236}">
                <a16:creationId xmlns:a16="http://schemas.microsoft.com/office/drawing/2014/main" id="{C343ADCB-4E7C-D3EF-32C0-7A558D706D64}"/>
              </a:ext>
            </a:extLst>
          </p:cNvPr>
          <p:cNvSpPr>
            <a:spLocks noChangeShapeType="1"/>
          </p:cNvSpPr>
          <p:nvPr/>
        </p:nvSpPr>
        <p:spPr bwMode="auto">
          <a:xfrm flipV="1">
            <a:off x="4572000" y="914400"/>
            <a:ext cx="685800" cy="10287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5313" name="Line 17">
            <a:extLst>
              <a:ext uri="{FF2B5EF4-FFF2-40B4-BE49-F238E27FC236}">
                <a16:creationId xmlns:a16="http://schemas.microsoft.com/office/drawing/2014/main" id="{553BB8B4-8145-FFAF-04C7-4FC3BFC5B032}"/>
              </a:ext>
            </a:extLst>
          </p:cNvPr>
          <p:cNvSpPr>
            <a:spLocks noChangeShapeType="1"/>
          </p:cNvSpPr>
          <p:nvPr/>
        </p:nvSpPr>
        <p:spPr bwMode="auto">
          <a:xfrm flipV="1">
            <a:off x="5029200" y="914400"/>
            <a:ext cx="1333500" cy="838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5314" name="Line 18">
            <a:extLst>
              <a:ext uri="{FF2B5EF4-FFF2-40B4-BE49-F238E27FC236}">
                <a16:creationId xmlns:a16="http://schemas.microsoft.com/office/drawing/2014/main" id="{5F0472DB-E933-AEAE-6660-ED038FC71B3B}"/>
              </a:ext>
            </a:extLst>
          </p:cNvPr>
          <p:cNvSpPr>
            <a:spLocks noChangeShapeType="1"/>
          </p:cNvSpPr>
          <p:nvPr/>
        </p:nvSpPr>
        <p:spPr bwMode="auto">
          <a:xfrm flipH="1">
            <a:off x="5372100" y="1143000"/>
            <a:ext cx="2286000" cy="800100"/>
          </a:xfrm>
          <a:prstGeom prst="line">
            <a:avLst/>
          </a:prstGeom>
          <a:noFill/>
          <a:ln w="28575">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5315" name="Line 19">
            <a:extLst>
              <a:ext uri="{FF2B5EF4-FFF2-40B4-BE49-F238E27FC236}">
                <a16:creationId xmlns:a16="http://schemas.microsoft.com/office/drawing/2014/main" id="{BE3FE663-201B-7AC1-74E5-5DAD7ABE72F5}"/>
              </a:ext>
            </a:extLst>
          </p:cNvPr>
          <p:cNvSpPr>
            <a:spLocks noChangeShapeType="1"/>
          </p:cNvSpPr>
          <p:nvPr/>
        </p:nvSpPr>
        <p:spPr bwMode="auto">
          <a:xfrm flipH="1">
            <a:off x="4686300" y="0"/>
            <a:ext cx="1485900" cy="1371600"/>
          </a:xfrm>
          <a:prstGeom prst="line">
            <a:avLst/>
          </a:prstGeom>
          <a:noFill/>
          <a:ln w="28575">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5316" name="Text Box 20">
            <a:extLst>
              <a:ext uri="{FF2B5EF4-FFF2-40B4-BE49-F238E27FC236}">
                <a16:creationId xmlns:a16="http://schemas.microsoft.com/office/drawing/2014/main" id="{76BB241B-A211-AA89-5D81-75557AC64C2E}"/>
              </a:ext>
            </a:extLst>
          </p:cNvPr>
          <p:cNvSpPr txBox="1">
            <a:spLocks noChangeArrowheads="1"/>
          </p:cNvSpPr>
          <p:nvPr/>
        </p:nvSpPr>
        <p:spPr bwMode="auto">
          <a:xfrm>
            <a:off x="6286500" y="114300"/>
            <a:ext cx="25146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200">
                <a:solidFill>
                  <a:srgbClr val="00FF00"/>
                </a:solidFill>
                <a:latin typeface="Lucida Calligraphy" panose="03010101010101010101" pitchFamily="66" charset="0"/>
              </a:rPr>
              <a:t>Silk, Ceramics, Beads, Islam from Europe and Asia</a:t>
            </a:r>
            <a:endParaRPr lang="en-US" altLang="en-US"/>
          </a:p>
        </p:txBody>
      </p:sp>
      <p:sp>
        <p:nvSpPr>
          <p:cNvPr id="55317" name="Rectangle 21">
            <a:extLst>
              <a:ext uri="{FF2B5EF4-FFF2-40B4-BE49-F238E27FC236}">
                <a16:creationId xmlns:a16="http://schemas.microsoft.com/office/drawing/2014/main" id="{40744551-6604-0D4D-44AE-797ADC5F5070}"/>
              </a:ext>
            </a:extLst>
          </p:cNvPr>
          <p:cNvSpPr>
            <a:spLocks noChangeArrowheads="1"/>
          </p:cNvSpPr>
          <p:nvPr/>
        </p:nvSpPr>
        <p:spPr bwMode="auto">
          <a:xfrm>
            <a:off x="3429000" y="4114800"/>
            <a:ext cx="457200" cy="342900"/>
          </a:xfrm>
          <a:prstGeom prst="rect">
            <a:avLst/>
          </a:prstGeom>
          <a:solidFill>
            <a:srgbClr val="00FF00"/>
          </a:solidFill>
          <a:ln w="9525">
            <a:solidFill>
              <a:srgbClr val="00FF00"/>
            </a:solidFill>
            <a:miter lim="800000"/>
            <a:headEnd/>
            <a:tailEnd/>
          </a:ln>
        </p:spPr>
        <p:txBody>
          <a:bodyPr/>
          <a:lstStyle/>
          <a:p>
            <a:endParaRPr lang="en-GB"/>
          </a:p>
        </p:txBody>
      </p:sp>
      <p:sp>
        <p:nvSpPr>
          <p:cNvPr id="55318" name="Text Box 22">
            <a:extLst>
              <a:ext uri="{FF2B5EF4-FFF2-40B4-BE49-F238E27FC236}">
                <a16:creationId xmlns:a16="http://schemas.microsoft.com/office/drawing/2014/main" id="{6F848C0B-0C60-0E2C-4E65-27329833F097}"/>
              </a:ext>
            </a:extLst>
          </p:cNvPr>
          <p:cNvSpPr txBox="1">
            <a:spLocks noChangeArrowheads="1"/>
          </p:cNvSpPr>
          <p:nvPr/>
        </p:nvSpPr>
        <p:spPr bwMode="auto">
          <a:xfrm>
            <a:off x="4000500" y="4114800"/>
            <a:ext cx="21717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a:t>Coming into West Africa</a:t>
            </a:r>
            <a:endParaRPr lang="en-US" altLang="en-US"/>
          </a:p>
        </p:txBody>
      </p:sp>
      <p:sp>
        <p:nvSpPr>
          <p:cNvPr id="55319" name="Rectangle 23">
            <a:extLst>
              <a:ext uri="{FF2B5EF4-FFF2-40B4-BE49-F238E27FC236}">
                <a16:creationId xmlns:a16="http://schemas.microsoft.com/office/drawing/2014/main" id="{A98C9900-0CD4-E61F-5D4D-43FDD64EF32E}"/>
              </a:ext>
            </a:extLst>
          </p:cNvPr>
          <p:cNvSpPr>
            <a:spLocks noChangeArrowheads="1"/>
          </p:cNvSpPr>
          <p:nvPr/>
        </p:nvSpPr>
        <p:spPr bwMode="auto">
          <a:xfrm>
            <a:off x="3429000" y="4572000"/>
            <a:ext cx="457200" cy="342900"/>
          </a:xfrm>
          <a:prstGeom prst="rect">
            <a:avLst/>
          </a:prstGeom>
          <a:solidFill>
            <a:srgbClr val="FF0000"/>
          </a:solidFill>
          <a:ln w="9525">
            <a:solidFill>
              <a:srgbClr val="FF0000"/>
            </a:solidFill>
            <a:miter lim="800000"/>
            <a:headEnd/>
            <a:tailEnd/>
          </a:ln>
        </p:spPr>
        <p:txBody>
          <a:bodyPr/>
          <a:lstStyle/>
          <a:p>
            <a:endParaRPr lang="en-GB"/>
          </a:p>
        </p:txBody>
      </p:sp>
      <p:sp>
        <p:nvSpPr>
          <p:cNvPr id="55320" name="Text Box 24">
            <a:extLst>
              <a:ext uri="{FF2B5EF4-FFF2-40B4-BE49-F238E27FC236}">
                <a16:creationId xmlns:a16="http://schemas.microsoft.com/office/drawing/2014/main" id="{0C48AA12-3CAE-073D-065C-E19DEADE1107}"/>
              </a:ext>
            </a:extLst>
          </p:cNvPr>
          <p:cNvSpPr txBox="1">
            <a:spLocks noChangeArrowheads="1"/>
          </p:cNvSpPr>
          <p:nvPr/>
        </p:nvSpPr>
        <p:spPr bwMode="auto">
          <a:xfrm>
            <a:off x="4114800" y="4572000"/>
            <a:ext cx="2286000" cy="457200"/>
          </a:xfrm>
          <a:prstGeom prst="rect">
            <a:avLst/>
          </a:prstGeom>
          <a:solidFill>
            <a:srgbClr val="FFFFFF">
              <a:alpha val="8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a:t>Coming from Africa and going to Europe and Asia</a:t>
            </a:r>
            <a:endParaRPr lang="en-US" altLang="en-US"/>
          </a:p>
        </p:txBody>
      </p:sp>
      <p:sp>
        <p:nvSpPr>
          <p:cNvPr id="55324" name="Text Box 28">
            <a:extLst>
              <a:ext uri="{FF2B5EF4-FFF2-40B4-BE49-F238E27FC236}">
                <a16:creationId xmlns:a16="http://schemas.microsoft.com/office/drawing/2014/main" id="{03DCB58F-1CFC-B006-7AA1-C77BBFF7E20E}"/>
              </a:ext>
            </a:extLst>
          </p:cNvPr>
          <p:cNvSpPr txBox="1">
            <a:spLocks noChangeArrowheads="1"/>
          </p:cNvSpPr>
          <p:nvPr/>
        </p:nvSpPr>
        <p:spPr bwMode="auto">
          <a:xfrm>
            <a:off x="4876800" y="1524000"/>
            <a:ext cx="5715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a:solidFill>
                  <a:srgbClr val="FF0000"/>
                </a:solidFill>
                <a:latin typeface="Lucida Calligraphy" panose="03010101010101010101" pitchFamily="66" charset="0"/>
              </a:rPr>
              <a:t>Salt</a:t>
            </a:r>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ext Box 4">
            <a:extLst>
              <a:ext uri="{FF2B5EF4-FFF2-40B4-BE49-F238E27FC236}">
                <a16:creationId xmlns:a16="http://schemas.microsoft.com/office/drawing/2014/main" id="{A74B7955-7A83-C1E7-6F1E-6AC033016158}"/>
              </a:ext>
            </a:extLst>
          </p:cNvPr>
          <p:cNvSpPr txBox="1">
            <a:spLocks noChangeArrowheads="1"/>
          </p:cNvSpPr>
          <p:nvPr/>
        </p:nvSpPr>
        <p:spPr bwMode="auto">
          <a:xfrm>
            <a:off x="228600" y="1371600"/>
            <a:ext cx="39624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006600"/>
                </a:solidFill>
                <a:latin typeface="Comic Sans MS" panose="030F0702030302020204" pitchFamily="66" charset="0"/>
              </a:rPr>
              <a:t>Sunni Ali died in 1492 CE. His son took over the rule of Songhay but he did not accept Islam as a religion. Islam was accepted as a religion by many people in northern Africa. One of Sunni Ali’s generals, named Muhammad Ture, overthrew the new king and made himself king of Songhay. Ture was a follower of Islam (Muslim) and so he made Islam the religion of his kingdom.</a:t>
            </a:r>
          </a:p>
        </p:txBody>
      </p:sp>
      <p:sp>
        <p:nvSpPr>
          <p:cNvPr id="57353" name="Text Box 9">
            <a:extLst>
              <a:ext uri="{FF2B5EF4-FFF2-40B4-BE49-F238E27FC236}">
                <a16:creationId xmlns:a16="http://schemas.microsoft.com/office/drawing/2014/main" id="{953B4002-2EF6-72D9-C5F8-7349321BD0ED}"/>
              </a:ext>
            </a:extLst>
          </p:cNvPr>
          <p:cNvSpPr txBox="1">
            <a:spLocks noChangeArrowheads="1"/>
          </p:cNvSpPr>
          <p:nvPr/>
        </p:nvSpPr>
        <p:spPr bwMode="auto">
          <a:xfrm>
            <a:off x="4876800" y="762000"/>
            <a:ext cx="35814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Comic Sans MS" panose="030F0702030302020204" pitchFamily="66" charset="0"/>
              </a:rPr>
              <a:t>This is a photo of a mosque, or place of worship for Muslims, in western Africa. Many mosques were built of local materials.</a:t>
            </a:r>
          </a:p>
        </p:txBody>
      </p:sp>
      <p:pic>
        <p:nvPicPr>
          <p:cNvPr id="57355" name="Picture 11">
            <a:extLst>
              <a:ext uri="{FF2B5EF4-FFF2-40B4-BE49-F238E27FC236}">
                <a16:creationId xmlns:a16="http://schemas.microsoft.com/office/drawing/2014/main" id="{E6C3749C-070C-1737-0A37-C3B918B831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667000"/>
            <a:ext cx="396240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7353">
                                            <p:txEl>
                                              <p:pRg st="0" end="0"/>
                                            </p:txEl>
                                          </p:spTgt>
                                        </p:tgtEl>
                                        <p:attrNameLst>
                                          <p:attrName>style.visibility</p:attrName>
                                        </p:attrNameLst>
                                      </p:cBhvr>
                                      <p:to>
                                        <p:strVal val="visible"/>
                                      </p:to>
                                    </p:set>
                                    <p:animEffect transition="in" filter="dissolve">
                                      <p:cBhvr>
                                        <p:cTn id="7" dur="3000"/>
                                        <p:tgtEl>
                                          <p:spTgt spid="573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ext Box 4">
            <a:extLst>
              <a:ext uri="{FF2B5EF4-FFF2-40B4-BE49-F238E27FC236}">
                <a16:creationId xmlns:a16="http://schemas.microsoft.com/office/drawing/2014/main" id="{6451B723-54F8-29A7-1695-B77A2F249FC3}"/>
              </a:ext>
            </a:extLst>
          </p:cNvPr>
          <p:cNvSpPr txBox="1">
            <a:spLocks noChangeArrowheads="1"/>
          </p:cNvSpPr>
          <p:nvPr/>
        </p:nvSpPr>
        <p:spPr bwMode="auto">
          <a:xfrm>
            <a:off x="4800600" y="1066800"/>
            <a:ext cx="37338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990033"/>
                </a:solidFill>
                <a:latin typeface="Comic Sans MS" panose="030F0702030302020204" pitchFamily="66" charset="0"/>
              </a:rPr>
              <a:t>Songhay remained a rich and strong kingdom under Muhammad Ture’s rule. It had a complex government centered in the city of Gao, and great centers of learning. But later rulers were not as powerful. In the late 1500s, Morocco invaded Songhay to take its rich trade routes. Moroccans had a new weapon, the gun, and the army of Songhay did not. This led to the fall of Songhay.</a:t>
            </a:r>
          </a:p>
        </p:txBody>
      </p:sp>
      <p:pic>
        <p:nvPicPr>
          <p:cNvPr id="58375" name="Picture 7">
            <a:hlinkClick r:id="rId2"/>
            <a:extLst>
              <a:ext uri="{FF2B5EF4-FFF2-40B4-BE49-F238E27FC236}">
                <a16:creationId xmlns:a16="http://schemas.microsoft.com/office/drawing/2014/main" id="{231A65DE-C87A-694F-7E78-04172F275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4419600" cy="3405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blinds(horizontal)">
                                      <p:cBhvr>
                                        <p:cTn id="7" dur="30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a:extLst>
              <a:ext uri="{FF2B5EF4-FFF2-40B4-BE49-F238E27FC236}">
                <a16:creationId xmlns:a16="http://schemas.microsoft.com/office/drawing/2014/main" id="{10CE89EB-6E45-F0FF-6B1F-71CF72E11139}"/>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2400">
                <a:latin typeface="Arial" panose="020B0604020202020204" pitchFamily="34" charset="0"/>
                <a:cs typeface="Arial" panose="020B0604020202020204" pitchFamily="34" charset="0"/>
              </a:rPr>
              <a:t>This powerpoint was kindly donated to </a:t>
            </a:r>
            <a:r>
              <a:rPr lang="en-GB" altLang="en-US" sz="2400">
                <a:latin typeface="Arial" panose="020B0604020202020204" pitchFamily="34" charset="0"/>
                <a:cs typeface="Arial" panose="020B0604020202020204" pitchFamily="34" charset="0"/>
                <a:hlinkClick r:id="rId2"/>
              </a:rPr>
              <a:t>www.worldofteaching.com</a:t>
            </a:r>
            <a:endParaRPr lang="en-GB" altLang="en-US" sz="2400">
              <a:latin typeface="Arial" panose="020B0604020202020204" pitchFamily="34" charset="0"/>
              <a:cs typeface="Arial" panose="020B0604020202020204" pitchFamily="34" charset="0"/>
            </a:endParaRPr>
          </a:p>
          <a:p>
            <a:endParaRPr lang="en-GB" altLang="en-US" sz="2400">
              <a:latin typeface="Arial" panose="020B0604020202020204" pitchFamily="34" charset="0"/>
              <a:cs typeface="Arial" panose="020B0604020202020204" pitchFamily="34" charset="0"/>
            </a:endParaRPr>
          </a:p>
          <a:p>
            <a:endParaRPr lang="en-GB" altLang="en-US" sz="2400">
              <a:latin typeface="Arial" panose="020B0604020202020204" pitchFamily="34" charset="0"/>
              <a:cs typeface="Arial" panose="020B0604020202020204" pitchFamily="34" charset="0"/>
            </a:endParaRPr>
          </a:p>
          <a:p>
            <a:endParaRPr lang="en-GB" altLang="en-US" sz="2400">
              <a:latin typeface="Arial" panose="020B0604020202020204" pitchFamily="34" charset="0"/>
              <a:cs typeface="Arial" panose="020B0604020202020204" pitchFamily="34" charset="0"/>
            </a:endParaRPr>
          </a:p>
          <a:p>
            <a:endParaRPr lang="en-GB" altLang="en-US" sz="2400">
              <a:latin typeface="Arial" panose="020B0604020202020204" pitchFamily="34" charset="0"/>
              <a:cs typeface="Arial" panose="020B0604020202020204" pitchFamily="34" charset="0"/>
            </a:endParaRPr>
          </a:p>
          <a:p>
            <a:r>
              <a:rPr lang="en-GB" altLang="en-US" sz="2400">
                <a:latin typeface="Arial" panose="020B0604020202020204" pitchFamily="34" charset="0"/>
                <a:cs typeface="Arial" panose="020B0604020202020204" pitchFamily="34" charset="0"/>
                <a:hlinkClick r:id="rId2"/>
              </a:rPr>
              <a:t>http://www.worldofteaching.com</a:t>
            </a:r>
            <a:r>
              <a:rPr lang="en-GB" altLang="en-US" sz="2400">
                <a:latin typeface="Arial" panose="020B0604020202020204" pitchFamily="34" charset="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sz="240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niger_river">
            <a:extLst>
              <a:ext uri="{FF2B5EF4-FFF2-40B4-BE49-F238E27FC236}">
                <a16:creationId xmlns:a16="http://schemas.microsoft.com/office/drawing/2014/main" id="{6383A0D7-F96F-FE87-01FC-CB63734DF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3600"/>
            <a:ext cx="5495925" cy="3752850"/>
          </a:xfrm>
          <a:prstGeom prst="rect">
            <a:avLst/>
          </a:prstGeom>
          <a:noFill/>
          <a:extLst>
            <a:ext uri="{909E8E84-426E-40DD-AFC4-6F175D3DCCD1}">
              <a14:hiddenFill xmlns:a14="http://schemas.microsoft.com/office/drawing/2010/main">
                <a:solidFill>
                  <a:srgbClr val="FFFFFF"/>
                </a:solidFill>
              </a14:hiddenFill>
            </a:ext>
          </a:extLst>
        </p:spPr>
      </p:pic>
      <p:sp>
        <p:nvSpPr>
          <p:cNvPr id="64515" name="Text Box 3">
            <a:extLst>
              <a:ext uri="{FF2B5EF4-FFF2-40B4-BE49-F238E27FC236}">
                <a16:creationId xmlns:a16="http://schemas.microsoft.com/office/drawing/2014/main" id="{8B12BBD3-7CD1-BF5D-C2E1-FEFC02894154}"/>
              </a:ext>
            </a:extLst>
          </p:cNvPr>
          <p:cNvSpPr txBox="1">
            <a:spLocks noChangeArrowheads="1"/>
          </p:cNvSpPr>
          <p:nvPr/>
        </p:nvSpPr>
        <p:spPr bwMode="auto">
          <a:xfrm>
            <a:off x="4572000" y="304800"/>
            <a:ext cx="4267200" cy="4359275"/>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bg1"/>
                </a:solidFill>
                <a:latin typeface="Comic Sans MS" panose="030F0702030302020204" pitchFamily="66" charset="0"/>
              </a:rPr>
              <a:t>Ghana developed in West Africa between the Niger (NI-jhur) and the Gambia Rivers. It was an important kingdom there from about AD300 to about 1100. The rivers helped Ghana to grow rich because they were used to transport goods and develop trade.  Ghana also collected taxes from traders who passed through the kingdom. The people called their nation Wagadu; we know it as Ghana --that was the word for war chief.</a:t>
            </a:r>
            <a:r>
              <a:rPr lang="en-US" altLang="en-US">
                <a:latin typeface="Comic Sans MS" panose="030F0702030302020204" pitchFamily="66"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a:extLst>
              <a:ext uri="{FF2B5EF4-FFF2-40B4-BE49-F238E27FC236}">
                <a16:creationId xmlns:a16="http://schemas.microsoft.com/office/drawing/2014/main" id="{B3FBF9C1-18B7-53EA-37FE-7C64AC061376}"/>
              </a:ext>
            </a:extLst>
          </p:cNvPr>
          <p:cNvSpPr txBox="1">
            <a:spLocks noChangeArrowheads="1"/>
          </p:cNvSpPr>
          <p:nvPr/>
        </p:nvSpPr>
        <p:spPr bwMode="auto">
          <a:xfrm>
            <a:off x="457200" y="1066800"/>
            <a:ext cx="49530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latin typeface="Comic Sans MS" panose="030F0702030302020204" pitchFamily="66" charset="0"/>
            </a:endParaRPr>
          </a:p>
          <a:p>
            <a:r>
              <a:rPr lang="en-US" altLang="en-US">
                <a:solidFill>
                  <a:schemeClr val="accent2"/>
                </a:solidFill>
                <a:latin typeface="Comic Sans MS" panose="030F0702030302020204" pitchFamily="66" charset="0"/>
              </a:rPr>
              <a:t>The kingdom of Ghana probably began when several clans of the Soninke people of west Africa came together under the leadership of a great king named Dinga Cisse.  </a:t>
            </a:r>
          </a:p>
          <a:p>
            <a:endParaRPr lang="en-US" altLang="en-US">
              <a:solidFill>
                <a:schemeClr val="accent2"/>
              </a:solidFill>
              <a:latin typeface="Comic Sans MS" panose="030F0702030302020204" pitchFamily="66" charset="0"/>
            </a:endParaRPr>
          </a:p>
          <a:p>
            <a:r>
              <a:rPr lang="en-US" altLang="en-US">
                <a:solidFill>
                  <a:schemeClr val="accent2"/>
                </a:solidFill>
                <a:latin typeface="Comic Sans MS" panose="030F0702030302020204" pitchFamily="66" charset="0"/>
              </a:rPr>
              <a:t>Ghana had few natural resources except salt and gold. They were also very good at making things from iron. Ghanaian warriors used iron tipped spears to subdue their neighbors, who fought with weapons made of stone, bone, and wood.</a:t>
            </a:r>
          </a:p>
        </p:txBody>
      </p:sp>
      <p:pic>
        <p:nvPicPr>
          <p:cNvPr id="31753" name="Picture 9" descr="stack of gold bars">
            <a:extLst>
              <a:ext uri="{FF2B5EF4-FFF2-40B4-BE49-F238E27FC236}">
                <a16:creationId xmlns:a16="http://schemas.microsoft.com/office/drawing/2014/main" id="{B942B52B-5466-C3AE-74C8-F0C9236C32CF}"/>
              </a:ext>
            </a:extLst>
          </p:cNvPr>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29200" y="1524000"/>
            <a:ext cx="3549650" cy="358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Text Box 5">
            <a:extLst>
              <a:ext uri="{FF2B5EF4-FFF2-40B4-BE49-F238E27FC236}">
                <a16:creationId xmlns:a16="http://schemas.microsoft.com/office/drawing/2014/main" id="{2B3C9B7C-D93A-C911-114C-BAD79BE966C9}"/>
              </a:ext>
            </a:extLst>
          </p:cNvPr>
          <p:cNvSpPr txBox="1">
            <a:spLocks noChangeArrowheads="1"/>
          </p:cNvSpPr>
          <p:nvPr/>
        </p:nvSpPr>
        <p:spPr bwMode="auto">
          <a:xfrm>
            <a:off x="609600" y="685800"/>
            <a:ext cx="5562600"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latin typeface="Comic Sans MS" panose="030F0702030302020204" pitchFamily="66" charset="0"/>
              </a:rPr>
              <a:t>"The King . . .(wears). . . necklaces round his neck and bracelets on his forearms and he puts on a high cap decorated with gold and wrapped in a turban of fine cotton. He (meets people) in a domed pavilion around which stand ten horses covered with gold-embroidered materials…and on his right, are the sons of the (lesser) kings of his country, wearing splendid garments and their hair plaited with gold.</a:t>
            </a:r>
            <a:br>
              <a:rPr lang="en-US" altLang="en-US" b="1">
                <a:latin typeface="Comic Sans MS" panose="030F0702030302020204" pitchFamily="66" charset="0"/>
              </a:rPr>
            </a:br>
            <a:br>
              <a:rPr lang="en-US" altLang="en-US" b="1">
                <a:latin typeface="Comic Sans MS" panose="030F0702030302020204" pitchFamily="66" charset="0"/>
              </a:rPr>
            </a:br>
            <a:r>
              <a:rPr lang="en-US" altLang="en-US" b="1">
                <a:latin typeface="Comic Sans MS" panose="030F0702030302020204" pitchFamily="66" charset="0"/>
              </a:rPr>
              <a:t>At the door of the pavilion are dogs of excellent pedigree. Round their necks they wear collars of gold and silver, studded with a number of balls of the same metals."</a:t>
            </a:r>
            <a:br>
              <a:rPr lang="en-US" altLang="en-US" b="1">
                <a:latin typeface="Comic Sans MS" panose="030F0702030302020204" pitchFamily="66" charset="0"/>
              </a:rPr>
            </a:br>
            <a:endParaRPr lang="en-US" altLang="en-US" b="1">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dissolve">
                                      <p:cBhvr>
                                        <p:cTn id="7" dur="30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3" name="Picture 5">
            <a:extLst>
              <a:ext uri="{FF2B5EF4-FFF2-40B4-BE49-F238E27FC236}">
                <a16:creationId xmlns:a16="http://schemas.microsoft.com/office/drawing/2014/main" id="{7122C719-9B61-E47B-4779-482C8D8AF1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905000"/>
            <a:ext cx="5829300" cy="3238500"/>
          </a:xfrm>
          <a:prstGeom prst="rect">
            <a:avLst/>
          </a:prstGeom>
          <a:noFill/>
          <a:extLst>
            <a:ext uri="{909E8E84-426E-40DD-AFC4-6F175D3DCCD1}">
              <a14:hiddenFill xmlns:a14="http://schemas.microsoft.com/office/drawing/2010/main">
                <a:solidFill>
                  <a:srgbClr val="FFFFFF"/>
                </a:solidFill>
              </a14:hiddenFill>
            </a:ext>
          </a:extLst>
        </p:spPr>
      </p:pic>
      <p:sp>
        <p:nvSpPr>
          <p:cNvPr id="32774" name="Text Box 6">
            <a:extLst>
              <a:ext uri="{FF2B5EF4-FFF2-40B4-BE49-F238E27FC236}">
                <a16:creationId xmlns:a16="http://schemas.microsoft.com/office/drawing/2014/main" id="{309E8DB5-B0FF-4D8B-4194-0946D14B52E3}"/>
              </a:ext>
            </a:extLst>
          </p:cNvPr>
          <p:cNvSpPr txBox="1">
            <a:spLocks noChangeArrowheads="1"/>
          </p:cNvSpPr>
          <p:nvPr/>
        </p:nvSpPr>
        <p:spPr bwMode="auto">
          <a:xfrm>
            <a:off x="1219200" y="533400"/>
            <a:ext cx="6324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Comic Sans MS" panose="030F0702030302020204" pitchFamily="66" charset="0"/>
              </a:rPr>
              <a:t>Ghana became a rich and powerful nation, especially when the camel began to be used as a source of transport. Ghana relied on trade and trade was made faster and bigger with the use of the camel.</a:t>
            </a:r>
          </a:p>
        </p:txBody>
      </p:sp>
      <p:pic>
        <p:nvPicPr>
          <p:cNvPr id="32776" name="Picture 8">
            <a:extLst>
              <a:ext uri="{FF2B5EF4-FFF2-40B4-BE49-F238E27FC236}">
                <a16:creationId xmlns:a16="http://schemas.microsoft.com/office/drawing/2014/main" id="{5FAF9531-1A1A-D86B-1B5B-4E11934C70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29000"/>
            <a:ext cx="4391025" cy="2809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afterEffect">
                                  <p:stCondLst>
                                    <p:cond delay="0"/>
                                  </p:stCondLst>
                                  <p:childTnLst>
                                    <p:animScale>
                                      <p:cBhvr>
                                        <p:cTn id="6" dur="2000" fill="hold"/>
                                        <p:tgtEl>
                                          <p:spTgt spid="32773"/>
                                        </p:tgtEl>
                                      </p:cBhvr>
                                      <p:by x="150000" y="150000"/>
                                    </p:animScale>
                                  </p:childTnLst>
                                </p:cTn>
                              </p:par>
                            </p:childTnLst>
                          </p:cTn>
                        </p:par>
                        <p:par>
                          <p:cTn id="7" fill="hold" nodeType="afterGroup">
                            <p:stCondLst>
                              <p:cond delay="2000"/>
                            </p:stCondLst>
                            <p:childTnLst>
                              <p:par>
                                <p:cTn id="8" presetID="6" presetClass="emph" presetSubtype="0" fill="hold" nodeType="afterEffect">
                                  <p:stCondLst>
                                    <p:cond delay="0"/>
                                  </p:stCondLst>
                                  <p:childTnLst>
                                    <p:animScale>
                                      <p:cBhvr>
                                        <p:cTn id="9" dur="2000" fill="hold"/>
                                        <p:tgtEl>
                                          <p:spTgt spid="3277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a:extLst>
              <a:ext uri="{FF2B5EF4-FFF2-40B4-BE49-F238E27FC236}">
                <a16:creationId xmlns:a16="http://schemas.microsoft.com/office/drawing/2014/main" id="{512A30C2-A93B-4F33-C01F-138E3ABEB540}"/>
              </a:ext>
            </a:extLst>
          </p:cNvPr>
          <p:cNvSpPr txBox="1">
            <a:spLocks noChangeArrowheads="1"/>
          </p:cNvSpPr>
          <p:nvPr/>
        </p:nvSpPr>
        <p:spPr bwMode="auto">
          <a:xfrm>
            <a:off x="381000" y="4191000"/>
            <a:ext cx="81534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CC0000"/>
                </a:solidFill>
                <a:latin typeface="Comic Sans MS" panose="030F0702030302020204" pitchFamily="66" charset="0"/>
              </a:rPr>
              <a:t>After 700 AD, the religion of Islam began to spread over northern Africa. Followers of this religion are called Muslims. Muslim warriors came into Ghana and fought with the non-Islamic people there. This weakened the great civilization of Ghana.  Local warriors then decided to break away from the power of Ghana and form their own local kingdoms. This ended many of the trade networks. This eventually weakened the civilization of Ancient Ghana.</a:t>
            </a:r>
            <a:endParaRPr lang="en-US" altLang="en-US">
              <a:solidFill>
                <a:srgbClr val="CC0000"/>
              </a:solidFill>
            </a:endParaRPr>
          </a:p>
        </p:txBody>
      </p:sp>
      <p:pic>
        <p:nvPicPr>
          <p:cNvPr id="33798" name="Picture 6">
            <a:extLst>
              <a:ext uri="{FF2B5EF4-FFF2-40B4-BE49-F238E27FC236}">
                <a16:creationId xmlns:a16="http://schemas.microsoft.com/office/drawing/2014/main" id="{D6CC4402-BDA3-9DF5-46E1-4DE63F0A7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8600"/>
            <a:ext cx="5772150" cy="3790950"/>
          </a:xfrm>
          <a:prstGeom prst="rect">
            <a:avLst/>
          </a:prstGeom>
          <a:noFill/>
          <a:extLst>
            <a:ext uri="{909E8E84-426E-40DD-AFC4-6F175D3DCCD1}">
              <a14:hiddenFill xmlns:a14="http://schemas.microsoft.com/office/drawing/2010/main">
                <a:solidFill>
                  <a:srgbClr val="FFFFFF"/>
                </a:solidFill>
              </a14:hiddenFill>
            </a:ext>
          </a:extLst>
        </p:spPr>
      </p:pic>
      <p:sp>
        <p:nvSpPr>
          <p:cNvPr id="33799" name="Text Box 7">
            <a:extLst>
              <a:ext uri="{FF2B5EF4-FFF2-40B4-BE49-F238E27FC236}">
                <a16:creationId xmlns:a16="http://schemas.microsoft.com/office/drawing/2014/main" id="{27BEFECD-68C6-E542-48E8-3C5D7E9C1C1E}"/>
              </a:ext>
            </a:extLst>
          </p:cNvPr>
          <p:cNvSpPr txBox="1">
            <a:spLocks noChangeArrowheads="1"/>
          </p:cNvSpPr>
          <p:nvPr/>
        </p:nvSpPr>
        <p:spPr bwMode="auto">
          <a:xfrm>
            <a:off x="228600" y="1600200"/>
            <a:ext cx="1143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latin typeface="Comic Sans MS" panose="030F0702030302020204" pitchFamily="66" charset="0"/>
              </a:rPr>
              <a:t>Islamic Mosque in Ghana</a:t>
            </a:r>
          </a:p>
        </p:txBody>
      </p:sp>
      <p:sp>
        <p:nvSpPr>
          <p:cNvPr id="33800" name="Text Box 8">
            <a:extLst>
              <a:ext uri="{FF2B5EF4-FFF2-40B4-BE49-F238E27FC236}">
                <a16:creationId xmlns:a16="http://schemas.microsoft.com/office/drawing/2014/main" id="{CCD482AA-09B2-461A-C637-59F2BEF10339}"/>
              </a:ext>
            </a:extLst>
          </p:cNvPr>
          <p:cNvSpPr txBox="1">
            <a:spLocks noChangeArrowheads="1"/>
          </p:cNvSpPr>
          <p:nvPr/>
        </p:nvSpPr>
        <p:spPr bwMode="auto">
          <a:xfrm>
            <a:off x="6858000" y="6461125"/>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Comic Sans MS" panose="030F0702030302020204" pitchFamily="66" charset="0"/>
                <a:hlinkClick r:id="rId3" action="ppaction://hlinksldjump"/>
              </a:rPr>
              <a:t>Return</a:t>
            </a:r>
            <a:endParaRPr lang="en-US" altLang="en-US">
              <a:latin typeface="Comic Sans MS" panose="030F0702030302020204" pitchFamily="66" charset="0"/>
            </a:endParaRPr>
          </a:p>
        </p:txBody>
      </p:sp>
      <p:sp>
        <p:nvSpPr>
          <p:cNvPr id="33801" name="Line 9">
            <a:extLst>
              <a:ext uri="{FF2B5EF4-FFF2-40B4-BE49-F238E27FC236}">
                <a16:creationId xmlns:a16="http://schemas.microsoft.com/office/drawing/2014/main" id="{799F5C54-942B-FBC8-732B-B093AF6DAB23}"/>
              </a:ext>
            </a:extLst>
          </p:cNvPr>
          <p:cNvSpPr>
            <a:spLocks noChangeShapeType="1"/>
          </p:cNvSpPr>
          <p:nvPr/>
        </p:nvSpPr>
        <p:spPr bwMode="auto">
          <a:xfrm>
            <a:off x="5638800" y="6477000"/>
            <a:ext cx="1143000" cy="152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02" name="Text Box 10">
            <a:extLst>
              <a:ext uri="{FF2B5EF4-FFF2-40B4-BE49-F238E27FC236}">
                <a16:creationId xmlns:a16="http://schemas.microsoft.com/office/drawing/2014/main" id="{8BD0CC4B-AB46-9FC4-C3A5-677B3E7362CC}"/>
              </a:ext>
            </a:extLst>
          </p:cNvPr>
          <p:cNvSpPr txBox="1">
            <a:spLocks noChangeArrowheads="1"/>
          </p:cNvSpPr>
          <p:nvPr/>
        </p:nvSpPr>
        <p:spPr bwMode="auto">
          <a:xfrm>
            <a:off x="1676400" y="3657600"/>
            <a:ext cx="4876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solidFill>
                  <a:schemeClr val="bg1"/>
                </a:solidFill>
                <a:latin typeface="Arial" panose="020B0604020202020204" pitchFamily="34" charset="0"/>
                <a:cs typeface="Arial" panose="020B0604020202020204" pitchFamily="34" charset="0"/>
              </a:rPr>
              <a:t>blankbluesky.com/ travel/ghana/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extLst>
              <a:ext uri="{FF2B5EF4-FFF2-40B4-BE49-F238E27FC236}">
                <a16:creationId xmlns:a16="http://schemas.microsoft.com/office/drawing/2014/main" id="{F66D684B-2B3D-A16C-3BDD-C1E583F3F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14400"/>
            <a:ext cx="1423988" cy="3921125"/>
          </a:xfrm>
          <a:prstGeom prst="rect">
            <a:avLst/>
          </a:prstGeom>
          <a:noFill/>
          <a:extLst>
            <a:ext uri="{909E8E84-426E-40DD-AFC4-6F175D3DCCD1}">
              <a14:hiddenFill xmlns:a14="http://schemas.microsoft.com/office/drawing/2010/main">
                <a:solidFill>
                  <a:srgbClr val="FFFFFF"/>
                </a:solidFill>
              </a14:hiddenFill>
            </a:ext>
          </a:extLst>
        </p:spPr>
      </p:pic>
      <p:sp>
        <p:nvSpPr>
          <p:cNvPr id="3076" name="WordArt 4">
            <a:extLst>
              <a:ext uri="{FF2B5EF4-FFF2-40B4-BE49-F238E27FC236}">
                <a16:creationId xmlns:a16="http://schemas.microsoft.com/office/drawing/2014/main" id="{684A3414-CE3D-3D03-0369-D59BE23B024F}"/>
              </a:ext>
            </a:extLst>
          </p:cNvPr>
          <p:cNvSpPr>
            <a:spLocks noChangeArrowheads="1" noChangeShapeType="1" noTextEdit="1"/>
          </p:cNvSpPr>
          <p:nvPr/>
        </p:nvSpPr>
        <p:spPr bwMode="auto">
          <a:xfrm>
            <a:off x="1981200" y="1600200"/>
            <a:ext cx="6019800" cy="3200400"/>
          </a:xfrm>
          <a:prstGeom prst="rect">
            <a:avLst/>
          </a:prstGeom>
        </p:spPr>
        <p:txBody>
          <a:bodyPr wrap="none" fromWordArt="1">
            <a:prstTxWarp prst="textFadeUp">
              <a:avLst>
                <a:gd name="adj" fmla="val 9991"/>
              </a:avLst>
            </a:prstTxWarp>
          </a:bodyPr>
          <a:lstStyle/>
          <a:p>
            <a:pPr algn="ctr"/>
            <a:r>
              <a:rPr lang="en-GB" sz="36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outerShdw>
                </a:effectLst>
                <a:latin typeface="Arial Black" panose="020B0A04020102020204" pitchFamily="34" charset="0"/>
              </a:rPr>
              <a:t>Nubia</a:t>
            </a:r>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FF00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2026</TotalTime>
  <Words>1631</Words>
  <Application>Microsoft Office PowerPoint</Application>
  <PresentationFormat>On-screen Show (4:3)</PresentationFormat>
  <Paragraphs>98</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Times New Roman</vt:lpstr>
      <vt:lpstr>Comic Sans MS</vt:lpstr>
      <vt:lpstr>Arial</vt:lpstr>
      <vt:lpstr>Lucida Handwriting</vt:lpstr>
      <vt:lpstr>Lucida Calligraphy</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VMS Library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and Kingdoms of West Africa</dc:title>
  <dc:creator>Mr. Clutter</dc:creator>
  <cp:lastModifiedBy>Nayan GRIFFITHS</cp:lastModifiedBy>
  <cp:revision>220</cp:revision>
  <dcterms:created xsi:type="dcterms:W3CDTF">2005-02-09T20:55:21Z</dcterms:created>
  <dcterms:modified xsi:type="dcterms:W3CDTF">2023-06-06T10:21:22Z</dcterms:modified>
</cp:coreProperties>
</file>